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</p:sldMasterIdLst>
  <p:notesMasterIdLst>
    <p:notesMasterId r:id="rId23"/>
  </p:notesMasterIdLst>
  <p:handoutMasterIdLst>
    <p:handoutMasterId r:id="rId24"/>
  </p:handoutMasterIdLst>
  <p:sldIdLst>
    <p:sldId id="256" r:id="rId2"/>
    <p:sldId id="349" r:id="rId3"/>
    <p:sldId id="350" r:id="rId4"/>
    <p:sldId id="351" r:id="rId5"/>
    <p:sldId id="352" r:id="rId6"/>
    <p:sldId id="353" r:id="rId7"/>
    <p:sldId id="354" r:id="rId8"/>
    <p:sldId id="366" r:id="rId9"/>
    <p:sldId id="369" r:id="rId10"/>
    <p:sldId id="367" r:id="rId11"/>
    <p:sldId id="368" r:id="rId12"/>
    <p:sldId id="360" r:id="rId13"/>
    <p:sldId id="355" r:id="rId14"/>
    <p:sldId id="356" r:id="rId15"/>
    <p:sldId id="357" r:id="rId16"/>
    <p:sldId id="358" r:id="rId17"/>
    <p:sldId id="361" r:id="rId18"/>
    <p:sldId id="359" r:id="rId19"/>
    <p:sldId id="363" r:id="rId20"/>
    <p:sldId id="364" r:id="rId21"/>
    <p:sldId id="37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  <a:srgbClr val="E66E00"/>
    <a:srgbClr val="FF7F0E"/>
    <a:srgbClr val="1A73B2"/>
    <a:srgbClr val="F0F8E8"/>
    <a:srgbClr val="D6F3B5"/>
    <a:srgbClr val="DEEFCD"/>
    <a:srgbClr val="FDFEFC"/>
    <a:srgbClr val="E7E6E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540099-CF6A-4E2B-85B6-9E023FCF4218}" v="812" dt="2024-10-28T08:21:15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73555" autoAdjust="0"/>
  </p:normalViewPr>
  <p:slideViewPr>
    <p:cSldViewPr snapToGrid="0">
      <p:cViewPr varScale="1">
        <p:scale>
          <a:sx n="74" d="100"/>
          <a:sy n="74" d="100"/>
        </p:scale>
        <p:origin x="1056" y="67"/>
      </p:cViewPr>
      <p:guideLst/>
    </p:cSldViewPr>
  </p:slideViewPr>
  <p:outlineViewPr>
    <p:cViewPr>
      <p:scale>
        <a:sx n="33" d="100"/>
        <a:sy n="33" d="100"/>
      </p:scale>
      <p:origin x="0" y="-625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404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도현" userId="LOMuw7JOSMSzLb2Av/Kax5koqMVmYeXCI9DOL/nYVek=" providerId="None" clId="Web-{9702DDE5-F73D-4DF9-B89E-7A8C68C962A0}"/>
    <pc:docChg chg="modSld">
      <pc:chgData name="김도현" userId="LOMuw7JOSMSzLb2Av/Kax5koqMVmYeXCI9DOL/nYVek=" providerId="None" clId="Web-{9702DDE5-F73D-4DF9-B89E-7A8C68C962A0}" dt="2024-10-25T01:56:28.748" v="35" actId="1076"/>
      <pc:docMkLst>
        <pc:docMk/>
      </pc:docMkLst>
      <pc:sldChg chg="addSp delSp modSp">
        <pc:chgData name="김도현" userId="LOMuw7JOSMSzLb2Av/Kax5koqMVmYeXCI9DOL/nYVek=" providerId="None" clId="Web-{9702DDE5-F73D-4DF9-B89E-7A8C68C962A0}" dt="2024-10-25T01:56:28.748" v="35" actId="1076"/>
        <pc:sldMkLst>
          <pc:docMk/>
          <pc:sldMk cId="2840749737" sldId="352"/>
        </pc:sldMkLst>
        <pc:spChg chg="mod">
          <ac:chgData name="김도현" userId="LOMuw7JOSMSzLb2Av/Kax5koqMVmYeXCI9DOL/nYVek=" providerId="None" clId="Web-{9702DDE5-F73D-4DF9-B89E-7A8C68C962A0}" dt="2024-10-25T01:53:59.433" v="20" actId="20577"/>
          <ac:spMkLst>
            <pc:docMk/>
            <pc:sldMk cId="2840749737" sldId="352"/>
            <ac:spMk id="10" creationId="{8881B808-C606-7525-E12F-4CFDD0A3278D}"/>
          </ac:spMkLst>
        </pc:spChg>
        <pc:spChg chg="mod">
          <ac:chgData name="김도현" userId="LOMuw7JOSMSzLb2Av/Kax5koqMVmYeXCI9DOL/nYVek=" providerId="None" clId="Web-{9702DDE5-F73D-4DF9-B89E-7A8C68C962A0}" dt="2024-10-25T01:56:28.748" v="35" actId="1076"/>
          <ac:spMkLst>
            <pc:docMk/>
            <pc:sldMk cId="2840749737" sldId="352"/>
            <ac:spMk id="24" creationId="{00000000-0000-0000-0000-000000000000}"/>
          </ac:spMkLst>
        </pc:spChg>
        <pc:picChg chg="add mod">
          <ac:chgData name="김도현" userId="LOMuw7JOSMSzLb2Av/Kax5koqMVmYeXCI9DOL/nYVek=" providerId="None" clId="Web-{9702DDE5-F73D-4DF9-B89E-7A8C68C962A0}" dt="2024-10-25T01:53:43.386" v="6" actId="1076"/>
          <ac:picMkLst>
            <pc:docMk/>
            <pc:sldMk cId="2840749737" sldId="352"/>
            <ac:picMk id="3" creationId="{BD94D5F4-9B11-E0F9-8CA4-1C067C5F50D3}"/>
          </ac:picMkLst>
        </pc:picChg>
        <pc:picChg chg="del mod">
          <ac:chgData name="김도현" userId="LOMuw7JOSMSzLb2Av/Kax5koqMVmYeXCI9DOL/nYVek=" providerId="None" clId="Web-{9702DDE5-F73D-4DF9-B89E-7A8C68C962A0}" dt="2024-10-25T01:53:07.197" v="1"/>
          <ac:picMkLst>
            <pc:docMk/>
            <pc:sldMk cId="2840749737" sldId="352"/>
            <ac:picMk id="14" creationId="{557F35E3-D006-DE6C-EE1D-D3FF32BE7DF8}"/>
          </ac:picMkLst>
        </pc:picChg>
      </pc:sldChg>
    </pc:docChg>
  </pc:docChgLst>
  <pc:docChgLst>
    <pc:chgData name="김도현" userId="LOMuw7JOSMSzLb2Av/Kax5koqMVmYeXCI9DOL/nYVek=" providerId="None" clId="Web-{24540099-CF6A-4E2B-85B6-9E023FCF4218}"/>
    <pc:docChg chg="modSld">
      <pc:chgData name="김도현" userId="LOMuw7JOSMSzLb2Av/Kax5koqMVmYeXCI9DOL/nYVek=" providerId="None" clId="Web-{24540099-CF6A-4E2B-85B6-9E023FCF4218}" dt="2024-10-28T08:21:15.948" v="1362"/>
      <pc:docMkLst>
        <pc:docMk/>
      </pc:docMkLst>
      <pc:sldChg chg="modNotes">
        <pc:chgData name="김도현" userId="LOMuw7JOSMSzLb2Av/Kax5koqMVmYeXCI9DOL/nYVek=" providerId="None" clId="Web-{24540099-CF6A-4E2B-85B6-9E023FCF4218}" dt="2024-10-28T07:42:04.914" v="903"/>
        <pc:sldMkLst>
          <pc:docMk/>
          <pc:sldMk cId="1092433164" sldId="256"/>
        </pc:sldMkLst>
      </pc:sldChg>
      <pc:sldChg chg="addSp modSp modNotes">
        <pc:chgData name="김도현" userId="LOMuw7JOSMSzLb2Av/Kax5koqMVmYeXCI9DOL/nYVek=" providerId="None" clId="Web-{24540099-CF6A-4E2B-85B6-9E023FCF4218}" dt="2024-10-28T08:20:49.557" v="1348"/>
        <pc:sldMkLst>
          <pc:docMk/>
          <pc:sldMk cId="555557234" sldId="349"/>
        </pc:sldMkLst>
        <pc:spChg chg="mod">
          <ac:chgData name="김도현" userId="LOMuw7JOSMSzLb2Av/Kax5koqMVmYeXCI9DOL/nYVek=" providerId="None" clId="Web-{24540099-CF6A-4E2B-85B6-9E023FCF4218}" dt="2024-10-28T08:19:15.617" v="1331" actId="20577"/>
          <ac:spMkLst>
            <pc:docMk/>
            <pc:sldMk cId="555557234" sldId="349"/>
            <ac:spMk id="6" creationId="{8AD0F40E-23F4-49BB-B651-B710961B8EAB}"/>
          </ac:spMkLst>
        </pc:spChg>
        <pc:picChg chg="add">
          <ac:chgData name="김도현" userId="LOMuw7JOSMSzLb2Av/Kax5koqMVmYeXCI9DOL/nYVek=" providerId="None" clId="Web-{24540099-CF6A-4E2B-85B6-9E023FCF4218}" dt="2024-10-28T08:20:49.557" v="1348"/>
          <ac:picMkLst>
            <pc:docMk/>
            <pc:sldMk cId="555557234" sldId="349"/>
            <ac:picMk id="13" creationId="{A6DC6E7D-9B8F-3DB4-16A0-E062AD8246D9}"/>
          </ac:picMkLst>
        </pc:picChg>
      </pc:sldChg>
      <pc:sldChg chg="addSp modSp">
        <pc:chgData name="김도현" userId="LOMuw7JOSMSzLb2Av/Kax5koqMVmYeXCI9DOL/nYVek=" providerId="None" clId="Web-{24540099-CF6A-4E2B-85B6-9E023FCF4218}" dt="2024-10-28T08:20:50.729" v="1349"/>
        <pc:sldMkLst>
          <pc:docMk/>
          <pc:sldMk cId="843545771" sldId="350"/>
        </pc:sldMkLst>
        <pc:spChg chg="mod">
          <ac:chgData name="김도현" userId="LOMuw7JOSMSzLb2Av/Kax5koqMVmYeXCI9DOL/nYVek=" providerId="None" clId="Web-{24540099-CF6A-4E2B-85B6-9E023FCF4218}" dt="2024-10-28T08:19:18.008" v="1333" actId="20577"/>
          <ac:spMkLst>
            <pc:docMk/>
            <pc:sldMk cId="843545771" sldId="350"/>
            <ac:spMk id="6" creationId="{8AD0F40E-23F4-49BB-B651-B710961B8EAB}"/>
          </ac:spMkLst>
        </pc:spChg>
        <pc:picChg chg="add">
          <ac:chgData name="김도현" userId="LOMuw7JOSMSzLb2Av/Kax5koqMVmYeXCI9DOL/nYVek=" providerId="None" clId="Web-{24540099-CF6A-4E2B-85B6-9E023FCF4218}" dt="2024-10-28T08:20:50.729" v="1349"/>
          <ac:picMkLst>
            <pc:docMk/>
            <pc:sldMk cId="843545771" sldId="350"/>
            <ac:picMk id="25" creationId="{DBBEBA5A-9574-AFFC-FC4C-2DAB3CACBC3B}"/>
          </ac:picMkLst>
        </pc:picChg>
      </pc:sldChg>
      <pc:sldChg chg="addSp modSp modNotes">
        <pc:chgData name="김도현" userId="LOMuw7JOSMSzLb2Av/Kax5koqMVmYeXCI9DOL/nYVek=" providerId="None" clId="Web-{24540099-CF6A-4E2B-85B6-9E023FCF4218}" dt="2024-10-28T08:20:51.760" v="1350"/>
        <pc:sldMkLst>
          <pc:docMk/>
          <pc:sldMk cId="3039598107" sldId="351"/>
        </pc:sldMkLst>
        <pc:spChg chg="mod">
          <ac:chgData name="김도현" userId="LOMuw7JOSMSzLb2Av/Kax5koqMVmYeXCI9DOL/nYVek=" providerId="None" clId="Web-{24540099-CF6A-4E2B-85B6-9E023FCF4218}" dt="2024-10-28T08:19:20.367" v="1335" actId="20577"/>
          <ac:spMkLst>
            <pc:docMk/>
            <pc:sldMk cId="3039598107" sldId="351"/>
            <ac:spMk id="6" creationId="{8AD0F40E-23F4-49BB-B651-B710961B8EAB}"/>
          </ac:spMkLst>
        </pc:spChg>
        <pc:picChg chg="add">
          <ac:chgData name="김도현" userId="LOMuw7JOSMSzLb2Av/Kax5koqMVmYeXCI9DOL/nYVek=" providerId="None" clId="Web-{24540099-CF6A-4E2B-85B6-9E023FCF4218}" dt="2024-10-28T08:20:51.760" v="1350"/>
          <ac:picMkLst>
            <pc:docMk/>
            <pc:sldMk cId="3039598107" sldId="351"/>
            <ac:picMk id="9" creationId="{233115B5-FFA6-1174-EC99-FB1E48AE4AF7}"/>
          </ac:picMkLst>
        </pc:picChg>
      </pc:sldChg>
      <pc:sldChg chg="addSp modSp">
        <pc:chgData name="김도현" userId="LOMuw7JOSMSzLb2Av/Kax5koqMVmYeXCI9DOL/nYVek=" providerId="None" clId="Web-{24540099-CF6A-4E2B-85B6-9E023FCF4218}" dt="2024-10-28T08:20:56.026" v="1351"/>
        <pc:sldMkLst>
          <pc:docMk/>
          <pc:sldMk cId="2840749737" sldId="352"/>
        </pc:sldMkLst>
        <pc:spChg chg="mod">
          <ac:chgData name="김도현" userId="LOMuw7JOSMSzLb2Av/Kax5koqMVmYeXCI9DOL/nYVek=" providerId="None" clId="Web-{24540099-CF6A-4E2B-85B6-9E023FCF4218}" dt="2024-10-28T08:19:22.852" v="1337" actId="20577"/>
          <ac:spMkLst>
            <pc:docMk/>
            <pc:sldMk cId="2840749737" sldId="352"/>
            <ac:spMk id="6" creationId="{8AD0F40E-23F4-49BB-B651-B710961B8EAB}"/>
          </ac:spMkLst>
        </pc:spChg>
        <pc:picChg chg="add">
          <ac:chgData name="김도현" userId="LOMuw7JOSMSzLb2Av/Kax5koqMVmYeXCI9DOL/nYVek=" providerId="None" clId="Web-{24540099-CF6A-4E2B-85B6-9E023FCF4218}" dt="2024-10-28T08:20:56.026" v="1351"/>
          <ac:picMkLst>
            <pc:docMk/>
            <pc:sldMk cId="2840749737" sldId="352"/>
            <ac:picMk id="13" creationId="{B4CE4F43-A220-9A2A-9113-0FF114723580}"/>
          </ac:picMkLst>
        </pc:picChg>
      </pc:sldChg>
      <pc:sldChg chg="addSp delSp modSp modNotes">
        <pc:chgData name="김도현" userId="LOMuw7JOSMSzLb2Av/Kax5koqMVmYeXCI9DOL/nYVek=" providerId="None" clId="Web-{24540099-CF6A-4E2B-85B6-9E023FCF4218}" dt="2024-10-28T08:20:58.026" v="1353"/>
        <pc:sldMkLst>
          <pc:docMk/>
          <pc:sldMk cId="328703829" sldId="353"/>
        </pc:sldMkLst>
        <pc:spChg chg="mod">
          <ac:chgData name="김도현" userId="LOMuw7JOSMSzLb2Av/Kax5koqMVmYeXCI9DOL/nYVek=" providerId="None" clId="Web-{24540099-CF6A-4E2B-85B6-9E023FCF4218}" dt="2024-10-28T08:19:26.039" v="1339" actId="20577"/>
          <ac:spMkLst>
            <pc:docMk/>
            <pc:sldMk cId="328703829" sldId="353"/>
            <ac:spMk id="6" creationId="{8AD0F40E-23F4-49BB-B651-B710961B8EAB}"/>
          </ac:spMkLst>
        </pc:spChg>
        <pc:picChg chg="add mod">
          <ac:chgData name="김도현" userId="LOMuw7JOSMSzLb2Av/Kax5koqMVmYeXCI9DOL/nYVek=" providerId="None" clId="Web-{24540099-CF6A-4E2B-85B6-9E023FCF4218}" dt="2024-10-28T08:20:41.650" v="1347" actId="1076"/>
          <ac:picMkLst>
            <pc:docMk/>
            <pc:sldMk cId="328703829" sldId="353"/>
            <ac:picMk id="5" creationId="{70ED27A5-16AB-22B4-8C7B-D12113B6913E}"/>
          </ac:picMkLst>
        </pc:picChg>
        <pc:picChg chg="add del">
          <ac:chgData name="김도현" userId="LOMuw7JOSMSzLb2Av/Kax5koqMVmYeXCI9DOL/nYVek=" providerId="None" clId="Web-{24540099-CF6A-4E2B-85B6-9E023FCF4218}" dt="2024-10-28T08:20:58.026" v="1353"/>
          <ac:picMkLst>
            <pc:docMk/>
            <pc:sldMk cId="328703829" sldId="353"/>
            <ac:picMk id="7" creationId="{7B6A4D94-F755-287D-781C-98FEC0194EEB}"/>
          </ac:picMkLst>
        </pc:picChg>
      </pc:sldChg>
      <pc:sldChg chg="addSp modSp modNotes">
        <pc:chgData name="김도현" userId="LOMuw7JOSMSzLb2Av/Kax5koqMVmYeXCI9DOL/nYVek=" providerId="None" clId="Web-{24540099-CF6A-4E2B-85B6-9E023FCF4218}" dt="2024-10-28T08:21:01.010" v="1354"/>
        <pc:sldMkLst>
          <pc:docMk/>
          <pc:sldMk cId="2293489286" sldId="354"/>
        </pc:sldMkLst>
        <pc:spChg chg="mod">
          <ac:chgData name="김도현" userId="LOMuw7JOSMSzLb2Av/Kax5koqMVmYeXCI9DOL/nYVek=" providerId="None" clId="Web-{24540099-CF6A-4E2B-85B6-9E023FCF4218}" dt="2024-10-28T08:18:45.085" v="1314" actId="20577"/>
          <ac:spMkLst>
            <pc:docMk/>
            <pc:sldMk cId="2293489286" sldId="354"/>
            <ac:spMk id="6" creationId="{8AD0F40E-23F4-49BB-B651-B710961B8EAB}"/>
          </ac:spMkLst>
        </pc:spChg>
        <pc:picChg chg="add">
          <ac:chgData name="김도현" userId="LOMuw7JOSMSzLb2Av/Kax5koqMVmYeXCI9DOL/nYVek=" providerId="None" clId="Web-{24540099-CF6A-4E2B-85B6-9E023FCF4218}" dt="2024-10-28T08:21:01.010" v="1354"/>
          <ac:picMkLst>
            <pc:docMk/>
            <pc:sldMk cId="2293489286" sldId="354"/>
            <ac:picMk id="10" creationId="{7D6B9E97-D810-CE1C-4189-A1039248D664}"/>
          </ac:picMkLst>
        </pc:picChg>
      </pc:sldChg>
      <pc:sldChg chg="addSp modSp modNotes">
        <pc:chgData name="김도현" userId="LOMuw7JOSMSzLb2Av/Kax5koqMVmYeXCI9DOL/nYVek=" providerId="None" clId="Web-{24540099-CF6A-4E2B-85B6-9E023FCF4218}" dt="2024-10-28T08:21:03.979" v="1356"/>
        <pc:sldMkLst>
          <pc:docMk/>
          <pc:sldMk cId="701469528" sldId="355"/>
        </pc:sldMkLst>
        <pc:spChg chg="mod">
          <ac:chgData name="김도현" userId="LOMuw7JOSMSzLb2Av/Kax5koqMVmYeXCI9DOL/nYVek=" providerId="None" clId="Web-{24540099-CF6A-4E2B-85B6-9E023FCF4218}" dt="2024-10-28T08:18:54.507" v="1319" actId="20577"/>
          <ac:spMkLst>
            <pc:docMk/>
            <pc:sldMk cId="701469528" sldId="355"/>
            <ac:spMk id="6" creationId="{8AD0F40E-23F4-49BB-B651-B710961B8EAB}"/>
          </ac:spMkLst>
        </pc:spChg>
        <pc:picChg chg="add">
          <ac:chgData name="김도현" userId="LOMuw7JOSMSzLb2Av/Kax5koqMVmYeXCI9DOL/nYVek=" providerId="None" clId="Web-{24540099-CF6A-4E2B-85B6-9E023FCF4218}" dt="2024-10-28T08:21:03.979" v="1356"/>
          <ac:picMkLst>
            <pc:docMk/>
            <pc:sldMk cId="701469528" sldId="355"/>
            <ac:picMk id="19" creationId="{D10AAA2D-99AB-4E5D-0148-29E2E54B83E4}"/>
          </ac:picMkLst>
        </pc:picChg>
      </pc:sldChg>
      <pc:sldChg chg="addSp modSp modNotes">
        <pc:chgData name="김도현" userId="LOMuw7JOSMSzLb2Av/Kax5koqMVmYeXCI9DOL/nYVek=" providerId="None" clId="Web-{24540099-CF6A-4E2B-85B6-9E023FCF4218}" dt="2024-10-28T08:21:04.932" v="1357"/>
        <pc:sldMkLst>
          <pc:docMk/>
          <pc:sldMk cId="1992401296" sldId="356"/>
        </pc:sldMkLst>
        <pc:spChg chg="mod">
          <ac:chgData name="김도현" userId="LOMuw7JOSMSzLb2Av/Kax5koqMVmYeXCI9DOL/nYVek=" providerId="None" clId="Web-{24540099-CF6A-4E2B-85B6-9E023FCF4218}" dt="2024-10-28T07:59:24.186" v="1066" actId="20577"/>
          <ac:spMkLst>
            <pc:docMk/>
            <pc:sldMk cId="1992401296" sldId="356"/>
            <ac:spMk id="3" creationId="{FDCBA9E6-BF1C-4AC8-971A-2DBC32804EB4}"/>
          </ac:spMkLst>
        </pc:spChg>
        <pc:spChg chg="mod">
          <ac:chgData name="김도현" userId="LOMuw7JOSMSzLb2Av/Kax5koqMVmYeXCI9DOL/nYVek=" providerId="None" clId="Web-{24540099-CF6A-4E2B-85B6-9E023FCF4218}" dt="2024-10-28T08:18:57.664" v="1321" actId="20577"/>
          <ac:spMkLst>
            <pc:docMk/>
            <pc:sldMk cId="1992401296" sldId="356"/>
            <ac:spMk id="6" creationId="{8AD0F40E-23F4-49BB-B651-B710961B8EAB}"/>
          </ac:spMkLst>
        </pc:spChg>
        <pc:spChg chg="add mod">
          <ac:chgData name="김도현" userId="LOMuw7JOSMSzLb2Av/Kax5koqMVmYeXCI9DOL/nYVek=" providerId="None" clId="Web-{24540099-CF6A-4E2B-85B6-9E023FCF4218}" dt="2024-10-28T08:04:32.552" v="1173" actId="20577"/>
          <ac:spMkLst>
            <pc:docMk/>
            <pc:sldMk cId="1992401296" sldId="356"/>
            <ac:spMk id="9" creationId="{FC6F18E4-5CCB-5C23-AA05-73FBDFA63E32}"/>
          </ac:spMkLst>
        </pc:spChg>
        <pc:picChg chg="add">
          <ac:chgData name="김도현" userId="LOMuw7JOSMSzLb2Av/Kax5koqMVmYeXCI9DOL/nYVek=" providerId="None" clId="Web-{24540099-CF6A-4E2B-85B6-9E023FCF4218}" dt="2024-10-28T08:21:04.932" v="1357"/>
          <ac:picMkLst>
            <pc:docMk/>
            <pc:sldMk cId="1992401296" sldId="356"/>
            <ac:picMk id="14" creationId="{B6AFF484-BF2A-9D6E-55D9-10B49A91E60E}"/>
          </ac:picMkLst>
        </pc:picChg>
      </pc:sldChg>
      <pc:sldChg chg="addSp modSp modNotes">
        <pc:chgData name="김도현" userId="LOMuw7JOSMSzLb2Av/Kax5koqMVmYeXCI9DOL/nYVek=" providerId="None" clId="Web-{24540099-CF6A-4E2B-85B6-9E023FCF4218}" dt="2024-10-28T08:21:06.510" v="1358"/>
        <pc:sldMkLst>
          <pc:docMk/>
          <pc:sldMk cId="700313731" sldId="357"/>
        </pc:sldMkLst>
        <pc:spChg chg="mod">
          <ac:chgData name="김도현" userId="LOMuw7JOSMSzLb2Av/Kax5koqMVmYeXCI9DOL/nYVek=" providerId="None" clId="Web-{24540099-CF6A-4E2B-85B6-9E023FCF4218}" dt="2024-10-28T06:52:04.322" v="332" actId="20577"/>
          <ac:spMkLst>
            <pc:docMk/>
            <pc:sldMk cId="700313731" sldId="357"/>
            <ac:spMk id="3" creationId="{FDCBA9E6-BF1C-4AC8-971A-2DBC32804EB4}"/>
          </ac:spMkLst>
        </pc:spChg>
        <pc:spChg chg="mod">
          <ac:chgData name="김도현" userId="LOMuw7JOSMSzLb2Av/Kax5koqMVmYeXCI9DOL/nYVek=" providerId="None" clId="Web-{24540099-CF6A-4E2B-85B6-9E023FCF4218}" dt="2024-10-28T08:19:00.211" v="1323" actId="20577"/>
          <ac:spMkLst>
            <pc:docMk/>
            <pc:sldMk cId="700313731" sldId="357"/>
            <ac:spMk id="6" creationId="{8AD0F40E-23F4-49BB-B651-B710961B8EAB}"/>
          </ac:spMkLst>
        </pc:spChg>
        <pc:picChg chg="add">
          <ac:chgData name="김도현" userId="LOMuw7JOSMSzLb2Av/Kax5koqMVmYeXCI9DOL/nYVek=" providerId="None" clId="Web-{24540099-CF6A-4E2B-85B6-9E023FCF4218}" dt="2024-10-28T08:21:06.510" v="1358"/>
          <ac:picMkLst>
            <pc:docMk/>
            <pc:sldMk cId="700313731" sldId="357"/>
            <ac:picMk id="10" creationId="{A9080277-B7E3-2E1E-8B7A-E2718D7780B7}"/>
          </ac:picMkLst>
        </pc:picChg>
      </pc:sldChg>
      <pc:sldChg chg="addSp delSp modSp modNotes">
        <pc:chgData name="김도현" userId="LOMuw7JOSMSzLb2Av/Kax5koqMVmYeXCI9DOL/nYVek=" providerId="None" clId="Web-{24540099-CF6A-4E2B-85B6-9E023FCF4218}" dt="2024-10-28T08:21:07.416" v="1359"/>
        <pc:sldMkLst>
          <pc:docMk/>
          <pc:sldMk cId="2036572473" sldId="358"/>
        </pc:sldMkLst>
        <pc:spChg chg="mod">
          <ac:chgData name="김도현" userId="LOMuw7JOSMSzLb2Av/Kax5koqMVmYeXCI9DOL/nYVek=" providerId="None" clId="Web-{24540099-CF6A-4E2B-85B6-9E023FCF4218}" dt="2024-10-28T06:52:27.603" v="333" actId="20577"/>
          <ac:spMkLst>
            <pc:docMk/>
            <pc:sldMk cId="2036572473" sldId="358"/>
            <ac:spMk id="2" creationId="{CCA0EE87-7DC6-4AAC-B35A-3CEC23A8E12F}"/>
          </ac:spMkLst>
        </pc:spChg>
        <pc:spChg chg="mod">
          <ac:chgData name="김도현" userId="LOMuw7JOSMSzLb2Av/Kax5koqMVmYeXCI9DOL/nYVek=" providerId="None" clId="Web-{24540099-CF6A-4E2B-85B6-9E023FCF4218}" dt="2024-10-28T07:09:49.718" v="641" actId="20577"/>
          <ac:spMkLst>
            <pc:docMk/>
            <pc:sldMk cId="2036572473" sldId="358"/>
            <ac:spMk id="3" creationId="{FDCBA9E6-BF1C-4AC8-971A-2DBC32804EB4}"/>
          </ac:spMkLst>
        </pc:spChg>
        <pc:spChg chg="del">
          <ac:chgData name="김도현" userId="LOMuw7JOSMSzLb2Av/Kax5koqMVmYeXCI9DOL/nYVek=" providerId="None" clId="Web-{24540099-CF6A-4E2B-85B6-9E023FCF4218}" dt="2024-10-28T07:01:21.880" v="487"/>
          <ac:spMkLst>
            <pc:docMk/>
            <pc:sldMk cId="2036572473" sldId="358"/>
            <ac:spMk id="5" creationId="{00000000-0000-0000-0000-000000000000}"/>
          </ac:spMkLst>
        </pc:spChg>
        <pc:spChg chg="mod">
          <ac:chgData name="김도현" userId="LOMuw7JOSMSzLb2Av/Kax5koqMVmYeXCI9DOL/nYVek=" providerId="None" clId="Web-{24540099-CF6A-4E2B-85B6-9E023FCF4218}" dt="2024-10-28T08:19:02.633" v="1325" actId="20577"/>
          <ac:spMkLst>
            <pc:docMk/>
            <pc:sldMk cId="2036572473" sldId="358"/>
            <ac:spMk id="6" creationId="{8AD0F40E-23F4-49BB-B651-B710961B8EAB}"/>
          </ac:spMkLst>
        </pc:spChg>
        <pc:spChg chg="mod">
          <ac:chgData name="김도현" userId="LOMuw7JOSMSzLb2Av/Kax5koqMVmYeXCI9DOL/nYVek=" providerId="None" clId="Web-{24540099-CF6A-4E2B-85B6-9E023FCF4218}" dt="2024-10-28T07:01:56.099" v="504" actId="1076"/>
          <ac:spMkLst>
            <pc:docMk/>
            <pc:sldMk cId="2036572473" sldId="358"/>
            <ac:spMk id="14" creationId="{00000000-0000-0000-0000-000000000000}"/>
          </ac:spMkLst>
        </pc:spChg>
        <pc:spChg chg="add mod">
          <ac:chgData name="김도현" userId="LOMuw7JOSMSzLb2Av/Kax5koqMVmYeXCI9DOL/nYVek=" providerId="None" clId="Web-{24540099-CF6A-4E2B-85B6-9E023FCF4218}" dt="2024-10-28T08:04:59.490" v="1176" actId="1076"/>
          <ac:spMkLst>
            <pc:docMk/>
            <pc:sldMk cId="2036572473" sldId="358"/>
            <ac:spMk id="15" creationId="{577CCD8C-ED06-6753-07AE-81ED7EC3AB22}"/>
          </ac:spMkLst>
        </pc:spChg>
        <pc:spChg chg="add mod">
          <ac:chgData name="김도현" userId="LOMuw7JOSMSzLb2Av/Kax5koqMVmYeXCI9DOL/nYVek=" providerId="None" clId="Web-{24540099-CF6A-4E2B-85B6-9E023FCF4218}" dt="2024-10-28T08:04:08.317" v="1168" actId="20577"/>
          <ac:spMkLst>
            <pc:docMk/>
            <pc:sldMk cId="2036572473" sldId="358"/>
            <ac:spMk id="16" creationId="{DC68DB89-4AA6-20F3-5139-D61A04E6CDD5}"/>
          </ac:spMkLst>
        </pc:spChg>
        <pc:spChg chg="add mod">
          <ac:chgData name="김도현" userId="LOMuw7JOSMSzLb2Av/Kax5koqMVmYeXCI9DOL/nYVek=" providerId="None" clId="Web-{24540099-CF6A-4E2B-85B6-9E023FCF4218}" dt="2024-10-28T08:06:00.960" v="1203" actId="20577"/>
          <ac:spMkLst>
            <pc:docMk/>
            <pc:sldMk cId="2036572473" sldId="358"/>
            <ac:spMk id="17" creationId="{8941C665-360F-4BFC-F4E2-D88344D12DBD}"/>
          </ac:spMkLst>
        </pc:spChg>
        <pc:graphicFrameChg chg="add mod modGraphic">
          <ac:chgData name="김도현" userId="LOMuw7JOSMSzLb2Av/Kax5koqMVmYeXCI9DOL/nYVek=" providerId="None" clId="Web-{24540099-CF6A-4E2B-85B6-9E023FCF4218}" dt="2024-10-28T07:08:34.670" v="605" actId="1076"/>
          <ac:graphicFrameMkLst>
            <pc:docMk/>
            <pc:sldMk cId="2036572473" sldId="358"/>
            <ac:graphicFrameMk id="8" creationId="{F4482955-8D7B-E5B7-1E97-67B675C89CF4}"/>
          </ac:graphicFrameMkLst>
        </pc:graphicFrameChg>
        <pc:picChg chg="add">
          <ac:chgData name="김도현" userId="LOMuw7JOSMSzLb2Av/Kax5koqMVmYeXCI9DOL/nYVek=" providerId="None" clId="Web-{24540099-CF6A-4E2B-85B6-9E023FCF4218}" dt="2024-10-28T08:21:07.416" v="1359"/>
          <ac:picMkLst>
            <pc:docMk/>
            <pc:sldMk cId="2036572473" sldId="358"/>
            <ac:picMk id="19" creationId="{93D0A96E-178C-B096-0EB1-EF2360F31E1D}"/>
          </ac:picMkLst>
        </pc:picChg>
      </pc:sldChg>
      <pc:sldChg chg="addSp modSp">
        <pc:chgData name="김도현" userId="LOMuw7JOSMSzLb2Av/Kax5koqMVmYeXCI9DOL/nYVek=" providerId="None" clId="Web-{24540099-CF6A-4E2B-85B6-9E023FCF4218}" dt="2024-10-28T08:21:09.448" v="1361"/>
        <pc:sldMkLst>
          <pc:docMk/>
          <pc:sldMk cId="3734268148" sldId="359"/>
        </pc:sldMkLst>
        <pc:spChg chg="mod">
          <ac:chgData name="김도현" userId="LOMuw7JOSMSzLb2Av/Kax5koqMVmYeXCI9DOL/nYVek=" providerId="None" clId="Web-{24540099-CF6A-4E2B-85B6-9E023FCF4218}" dt="2024-10-28T08:19:08.930" v="1329" actId="20577"/>
          <ac:spMkLst>
            <pc:docMk/>
            <pc:sldMk cId="3734268148" sldId="359"/>
            <ac:spMk id="6" creationId="{8AD0F40E-23F4-49BB-B651-B710961B8EAB}"/>
          </ac:spMkLst>
        </pc:spChg>
        <pc:picChg chg="add">
          <ac:chgData name="김도현" userId="LOMuw7JOSMSzLb2Av/Kax5koqMVmYeXCI9DOL/nYVek=" providerId="None" clId="Web-{24540099-CF6A-4E2B-85B6-9E023FCF4218}" dt="2024-10-28T08:21:09.448" v="1361"/>
          <ac:picMkLst>
            <pc:docMk/>
            <pc:sldMk cId="3734268148" sldId="359"/>
            <ac:picMk id="7" creationId="{342501D8-D8A4-1F32-66BC-843A81EB9512}"/>
          </ac:picMkLst>
        </pc:picChg>
      </pc:sldChg>
      <pc:sldChg chg="addSp modSp modNotes">
        <pc:chgData name="김도현" userId="LOMuw7JOSMSzLb2Av/Kax5koqMVmYeXCI9DOL/nYVek=" providerId="None" clId="Web-{24540099-CF6A-4E2B-85B6-9E023FCF4218}" dt="2024-10-28T08:21:02.260" v="1355"/>
        <pc:sldMkLst>
          <pc:docMk/>
          <pc:sldMk cId="1154428985" sldId="360"/>
        </pc:sldMkLst>
        <pc:spChg chg="mod">
          <ac:chgData name="김도현" userId="LOMuw7JOSMSzLb2Av/Kax5koqMVmYeXCI9DOL/nYVek=" providerId="None" clId="Web-{24540099-CF6A-4E2B-85B6-9E023FCF4218}" dt="2024-10-28T08:10:21.450" v="1308" actId="20577"/>
          <ac:spMkLst>
            <pc:docMk/>
            <pc:sldMk cId="1154428985" sldId="360"/>
            <ac:spMk id="3" creationId="{FDCBA9E6-BF1C-4AC8-971A-2DBC32804EB4}"/>
          </ac:spMkLst>
        </pc:spChg>
        <pc:spChg chg="mod">
          <ac:chgData name="김도현" userId="LOMuw7JOSMSzLb2Av/Kax5koqMVmYeXCI9DOL/nYVek=" providerId="None" clId="Web-{24540099-CF6A-4E2B-85B6-9E023FCF4218}" dt="2024-10-28T08:18:48.851" v="1317" actId="20577"/>
          <ac:spMkLst>
            <pc:docMk/>
            <pc:sldMk cId="1154428985" sldId="360"/>
            <ac:spMk id="6" creationId="{8AD0F40E-23F4-49BB-B651-B710961B8EAB}"/>
          </ac:spMkLst>
        </pc:spChg>
        <pc:spChg chg="mod">
          <ac:chgData name="김도현" userId="LOMuw7JOSMSzLb2Av/Kax5koqMVmYeXCI9DOL/nYVek=" providerId="None" clId="Web-{24540099-CF6A-4E2B-85B6-9E023FCF4218}" dt="2024-10-28T06:20:42.680" v="179" actId="1076"/>
          <ac:spMkLst>
            <pc:docMk/>
            <pc:sldMk cId="1154428985" sldId="360"/>
            <ac:spMk id="8" creationId="{00000000-0000-0000-0000-000000000000}"/>
          </ac:spMkLst>
        </pc:spChg>
        <pc:spChg chg="mod">
          <ac:chgData name="김도현" userId="LOMuw7JOSMSzLb2Av/Kax5koqMVmYeXCI9DOL/nYVek=" providerId="None" clId="Web-{24540099-CF6A-4E2B-85B6-9E023FCF4218}" dt="2024-10-28T07:57:11.496" v="1050" actId="1076"/>
          <ac:spMkLst>
            <pc:docMk/>
            <pc:sldMk cId="1154428985" sldId="360"/>
            <ac:spMk id="9" creationId="{00000000-0000-0000-0000-000000000000}"/>
          </ac:spMkLst>
        </pc:spChg>
        <pc:spChg chg="add mod">
          <ac:chgData name="김도현" userId="LOMuw7JOSMSzLb2Av/Kax5koqMVmYeXCI9DOL/nYVek=" providerId="None" clId="Web-{24540099-CF6A-4E2B-85B6-9E023FCF4218}" dt="2024-10-28T07:56:40.854" v="1038" actId="1076"/>
          <ac:spMkLst>
            <pc:docMk/>
            <pc:sldMk cId="1154428985" sldId="360"/>
            <ac:spMk id="11" creationId="{FB044194-36BD-9CC0-61BA-D37230F3BD6D}"/>
          </ac:spMkLst>
        </pc:spChg>
        <pc:picChg chg="add">
          <ac:chgData name="김도현" userId="LOMuw7JOSMSzLb2Av/Kax5koqMVmYeXCI9DOL/nYVek=" providerId="None" clId="Web-{24540099-CF6A-4E2B-85B6-9E023FCF4218}" dt="2024-10-28T08:21:02.260" v="1355"/>
          <ac:picMkLst>
            <pc:docMk/>
            <pc:sldMk cId="1154428985" sldId="360"/>
            <ac:picMk id="13" creationId="{AFCB45A9-36FC-7AB8-ED27-AEE69D77247D}"/>
          </ac:picMkLst>
        </pc:picChg>
      </pc:sldChg>
      <pc:sldChg chg="addSp modSp modNotes">
        <pc:chgData name="김도현" userId="LOMuw7JOSMSzLb2Av/Kax5koqMVmYeXCI9DOL/nYVek=" providerId="None" clId="Web-{24540099-CF6A-4E2B-85B6-9E023FCF4218}" dt="2024-10-28T08:21:15.948" v="1362"/>
        <pc:sldMkLst>
          <pc:docMk/>
          <pc:sldMk cId="3885129098" sldId="361"/>
        </pc:sldMkLst>
        <pc:spChg chg="mod">
          <ac:chgData name="김도현" userId="LOMuw7JOSMSzLb2Av/Kax5koqMVmYeXCI9DOL/nYVek=" providerId="None" clId="Web-{24540099-CF6A-4E2B-85B6-9E023FCF4218}" dt="2024-10-28T08:19:05.945" v="1327" actId="20577"/>
          <ac:spMkLst>
            <pc:docMk/>
            <pc:sldMk cId="3885129098" sldId="361"/>
            <ac:spMk id="5" creationId="{00000000-0000-0000-0000-000000000000}"/>
          </ac:spMkLst>
        </pc:spChg>
        <pc:spChg chg="add mod">
          <ac:chgData name="김도현" userId="LOMuw7JOSMSzLb2Av/Kax5koqMVmYeXCI9DOL/nYVek=" providerId="None" clId="Web-{24540099-CF6A-4E2B-85B6-9E023FCF4218}" dt="2024-10-28T08:08:46.698" v="1297" actId="20577"/>
          <ac:spMkLst>
            <pc:docMk/>
            <pc:sldMk cId="3885129098" sldId="361"/>
            <ac:spMk id="7" creationId="{429C056C-E9DA-709C-87FA-D2427065A26D}"/>
          </ac:spMkLst>
        </pc:spChg>
        <pc:spChg chg="mod">
          <ac:chgData name="김도현" userId="LOMuw7JOSMSzLb2Av/Kax5koqMVmYeXCI9DOL/nYVek=" providerId="None" clId="Web-{24540099-CF6A-4E2B-85B6-9E023FCF4218}" dt="2024-10-28T08:06:28.992" v="1207" actId="1076"/>
          <ac:spMkLst>
            <pc:docMk/>
            <pc:sldMk cId="3885129098" sldId="361"/>
            <ac:spMk id="9" creationId="{00000000-0000-0000-0000-000000000000}"/>
          </ac:spMkLst>
        </pc:spChg>
        <pc:spChg chg="mod">
          <ac:chgData name="김도현" userId="LOMuw7JOSMSzLb2Av/Kax5koqMVmYeXCI9DOL/nYVek=" providerId="None" clId="Web-{24540099-CF6A-4E2B-85B6-9E023FCF4218}" dt="2024-10-28T08:06:28.992" v="1208" actId="1076"/>
          <ac:spMkLst>
            <pc:docMk/>
            <pc:sldMk cId="3885129098" sldId="361"/>
            <ac:spMk id="10" creationId="{00000000-0000-0000-0000-000000000000}"/>
          </ac:spMkLst>
        </pc:spChg>
        <pc:picChg chg="mod">
          <ac:chgData name="김도현" userId="LOMuw7JOSMSzLb2Av/Kax5koqMVmYeXCI9DOL/nYVek=" providerId="None" clId="Web-{24540099-CF6A-4E2B-85B6-9E023FCF4218}" dt="2024-10-28T08:06:28.961" v="1205" actId="1076"/>
          <ac:picMkLst>
            <pc:docMk/>
            <pc:sldMk cId="3885129098" sldId="361"/>
            <ac:picMk id="6" creationId="{00000000-0000-0000-0000-000000000000}"/>
          </ac:picMkLst>
        </pc:picChg>
        <pc:picChg chg="mod">
          <ac:chgData name="김도현" userId="LOMuw7JOSMSzLb2Av/Kax5koqMVmYeXCI9DOL/nYVek=" providerId="None" clId="Web-{24540099-CF6A-4E2B-85B6-9E023FCF4218}" dt="2024-10-28T08:06:28.976" v="1206" actId="1076"/>
          <ac:picMkLst>
            <pc:docMk/>
            <pc:sldMk cId="3885129098" sldId="361"/>
            <ac:picMk id="8" creationId="{00000000-0000-0000-0000-000000000000}"/>
          </ac:picMkLst>
        </pc:picChg>
        <pc:picChg chg="add">
          <ac:chgData name="김도현" userId="LOMuw7JOSMSzLb2Av/Kax5koqMVmYeXCI9DOL/nYVek=" providerId="None" clId="Web-{24540099-CF6A-4E2B-85B6-9E023FCF4218}" dt="2024-10-28T08:21:08.620" v="1360"/>
          <ac:picMkLst>
            <pc:docMk/>
            <pc:sldMk cId="3885129098" sldId="361"/>
            <ac:picMk id="12" creationId="{3F34F704-FB65-84F1-40D1-EB138D482E22}"/>
          </ac:picMkLst>
        </pc:picChg>
        <pc:picChg chg="add">
          <ac:chgData name="김도현" userId="LOMuw7JOSMSzLb2Av/Kax5koqMVmYeXCI9DOL/nYVek=" providerId="None" clId="Web-{24540099-CF6A-4E2B-85B6-9E023FCF4218}" dt="2024-10-28T08:21:15.948" v="1362"/>
          <ac:picMkLst>
            <pc:docMk/>
            <pc:sldMk cId="3885129098" sldId="361"/>
            <ac:picMk id="14" creationId="{B81B42A2-B256-2D67-7EDB-D7B2E8A6A904}"/>
          </ac:picMkLst>
        </pc:picChg>
      </pc:sldChg>
    </pc:docChg>
  </pc:docChgLst>
  <pc:docChgLst>
    <pc:chgData name="김도현" userId="LOMuw7JOSMSzLb2Av/Kax5koqMVmYeXCI9DOL/nYVek=" providerId="None" clId="Web-{6C34FBFF-BD6F-494E-93A3-D12D295C4E8F}"/>
    <pc:docChg chg="delSld modSld">
      <pc:chgData name="김도현" userId="LOMuw7JOSMSzLb2Av/Kax5koqMVmYeXCI9DOL/nYVek=" providerId="None" clId="Web-{6C34FBFF-BD6F-494E-93A3-D12D295C4E8F}" dt="2024-10-23T08:43:05.369" v="723" actId="14100"/>
      <pc:docMkLst>
        <pc:docMk/>
      </pc:docMkLst>
      <pc:sldChg chg="addSp modSp modNotes">
        <pc:chgData name="김도현" userId="LOMuw7JOSMSzLb2Av/Kax5koqMVmYeXCI9DOL/nYVek=" providerId="None" clId="Web-{6C34FBFF-BD6F-494E-93A3-D12D295C4E8F}" dt="2024-10-23T08:43:05.369" v="723" actId="14100"/>
        <pc:sldMkLst>
          <pc:docMk/>
          <pc:sldMk cId="701469528" sldId="355"/>
        </pc:sldMkLst>
        <pc:spChg chg="add mod">
          <ac:chgData name="김도현" userId="LOMuw7JOSMSzLb2Av/Kax5koqMVmYeXCI9DOL/nYVek=" providerId="None" clId="Web-{6C34FBFF-BD6F-494E-93A3-D12D295C4E8F}" dt="2024-10-23T08:43:05.369" v="723" actId="14100"/>
          <ac:spMkLst>
            <pc:docMk/>
            <pc:sldMk cId="701469528" sldId="355"/>
            <ac:spMk id="16" creationId="{3D9DD4A8-A7CD-1F4C-97E2-1AFC54778C3F}"/>
          </ac:spMkLst>
        </pc:spChg>
        <pc:spChg chg="mod">
          <ac:chgData name="김도현" userId="LOMuw7JOSMSzLb2Av/Kax5koqMVmYeXCI9DOL/nYVek=" providerId="None" clId="Web-{6C34FBFF-BD6F-494E-93A3-D12D295C4E8F}" dt="2024-10-23T08:21:39.309" v="592" actId="20577"/>
          <ac:spMkLst>
            <pc:docMk/>
            <pc:sldMk cId="701469528" sldId="355"/>
            <ac:spMk id="49" creationId="{FDCBA9E6-BF1C-4AC8-971A-2DBC32804EB4}"/>
          </ac:spMkLst>
        </pc:spChg>
        <pc:grpChg chg="mod">
          <ac:chgData name="김도현" userId="LOMuw7JOSMSzLb2Av/Kax5koqMVmYeXCI9DOL/nYVek=" providerId="None" clId="Web-{6C34FBFF-BD6F-494E-93A3-D12D295C4E8F}" dt="2024-10-23T08:17:14.301" v="454" actId="1076"/>
          <ac:grpSpMkLst>
            <pc:docMk/>
            <pc:sldMk cId="701469528" sldId="355"/>
            <ac:grpSpMk id="54" creationId="{00000000-0000-0000-0000-000000000000}"/>
          </ac:grpSpMkLst>
        </pc:grpChg>
        <pc:graphicFrameChg chg="add mod modGraphic">
          <ac:chgData name="김도현" userId="LOMuw7JOSMSzLb2Av/Kax5koqMVmYeXCI9DOL/nYVek=" providerId="None" clId="Web-{6C34FBFF-BD6F-494E-93A3-D12D295C4E8F}" dt="2024-10-23T08:19:20.843" v="491"/>
          <ac:graphicFrameMkLst>
            <pc:docMk/>
            <pc:sldMk cId="701469528" sldId="355"/>
            <ac:graphicFrameMk id="5" creationId="{22873600-A7F2-7599-6CD4-DD725208832D}"/>
          </ac:graphicFrameMkLst>
        </pc:graphicFrameChg>
        <pc:cxnChg chg="add mod">
          <ac:chgData name="김도현" userId="LOMuw7JOSMSzLb2Av/Kax5koqMVmYeXCI9DOL/nYVek=" providerId="None" clId="Web-{6C34FBFF-BD6F-494E-93A3-D12D295C4E8F}" dt="2024-10-23T08:19:47.734" v="496"/>
          <ac:cxnSpMkLst>
            <pc:docMk/>
            <pc:sldMk cId="701469528" sldId="355"/>
            <ac:cxnSpMk id="7" creationId="{1A2A1D03-088C-047F-3BBA-0A47C4F5C5C6}"/>
          </ac:cxnSpMkLst>
        </pc:cxnChg>
      </pc:sldChg>
      <pc:sldChg chg="modSp modNotes">
        <pc:chgData name="김도현" userId="LOMuw7JOSMSzLb2Av/Kax5koqMVmYeXCI9DOL/nYVek=" providerId="None" clId="Web-{6C34FBFF-BD6F-494E-93A3-D12D295C4E8F}" dt="2024-10-23T08:24:25.361" v="641" actId="20577"/>
        <pc:sldMkLst>
          <pc:docMk/>
          <pc:sldMk cId="1992401296" sldId="356"/>
        </pc:sldMkLst>
        <pc:spChg chg="mod">
          <ac:chgData name="김도현" userId="LOMuw7JOSMSzLb2Av/Kax5koqMVmYeXCI9DOL/nYVek=" providerId="None" clId="Web-{6C34FBFF-BD6F-494E-93A3-D12D295C4E8F}" dt="2024-10-23T08:24:25.361" v="641" actId="20577"/>
          <ac:spMkLst>
            <pc:docMk/>
            <pc:sldMk cId="1992401296" sldId="356"/>
            <ac:spMk id="3" creationId="{FDCBA9E6-BF1C-4AC8-971A-2DBC32804EB4}"/>
          </ac:spMkLst>
        </pc:spChg>
      </pc:sldChg>
      <pc:sldChg chg="modSp modNotes">
        <pc:chgData name="김도현" userId="LOMuw7JOSMSzLb2Av/Kax5koqMVmYeXCI9DOL/nYVek=" providerId="None" clId="Web-{6C34FBFF-BD6F-494E-93A3-D12D295C4E8F}" dt="2024-10-23T08:36:31.699" v="687" actId="1076"/>
        <pc:sldMkLst>
          <pc:docMk/>
          <pc:sldMk cId="700313731" sldId="357"/>
        </pc:sldMkLst>
        <pc:spChg chg="mod">
          <ac:chgData name="김도현" userId="LOMuw7JOSMSzLb2Av/Kax5koqMVmYeXCI9DOL/nYVek=" providerId="None" clId="Web-{6C34FBFF-BD6F-494E-93A3-D12D295C4E8F}" dt="2024-10-23T08:36:18.918" v="684" actId="20577"/>
          <ac:spMkLst>
            <pc:docMk/>
            <pc:sldMk cId="700313731" sldId="357"/>
            <ac:spMk id="3" creationId="{FDCBA9E6-BF1C-4AC8-971A-2DBC32804EB4}"/>
          </ac:spMkLst>
        </pc:spChg>
        <pc:grpChg chg="mod">
          <ac:chgData name="김도현" userId="LOMuw7JOSMSzLb2Av/Kax5koqMVmYeXCI9DOL/nYVek=" providerId="None" clId="Web-{6C34FBFF-BD6F-494E-93A3-D12D295C4E8F}" dt="2024-10-23T08:36:31.699" v="687" actId="1076"/>
          <ac:grpSpMkLst>
            <pc:docMk/>
            <pc:sldMk cId="700313731" sldId="357"/>
            <ac:grpSpMk id="9" creationId="{00000000-0000-0000-0000-000000000000}"/>
          </ac:grpSpMkLst>
        </pc:grpChg>
      </pc:sldChg>
      <pc:sldChg chg="modSp modNotes">
        <pc:chgData name="김도현" userId="LOMuw7JOSMSzLb2Av/Kax5koqMVmYeXCI9DOL/nYVek=" providerId="None" clId="Web-{6C34FBFF-BD6F-494E-93A3-D12D295C4E8F}" dt="2024-10-23T08:38:13.468" v="715" actId="20577"/>
        <pc:sldMkLst>
          <pc:docMk/>
          <pc:sldMk cId="2036572473" sldId="358"/>
        </pc:sldMkLst>
        <pc:spChg chg="mod">
          <ac:chgData name="김도현" userId="LOMuw7JOSMSzLb2Av/Kax5koqMVmYeXCI9DOL/nYVek=" providerId="None" clId="Web-{6C34FBFF-BD6F-494E-93A3-D12D295C4E8F}" dt="2024-10-23T08:38:13.468" v="715" actId="20577"/>
          <ac:spMkLst>
            <pc:docMk/>
            <pc:sldMk cId="2036572473" sldId="358"/>
            <ac:spMk id="3" creationId="{FDCBA9E6-BF1C-4AC8-971A-2DBC32804EB4}"/>
          </ac:spMkLst>
        </pc:spChg>
      </pc:sldChg>
      <pc:sldChg chg="addSp delSp modSp del">
        <pc:chgData name="김도현" userId="LOMuw7JOSMSzLb2Av/Kax5koqMVmYeXCI9DOL/nYVek=" providerId="None" clId="Web-{6C34FBFF-BD6F-494E-93A3-D12D295C4E8F}" dt="2024-10-23T08:21:44.278" v="593"/>
        <pc:sldMkLst>
          <pc:docMk/>
          <pc:sldMk cId="2708270979" sldId="361"/>
        </pc:sldMkLst>
        <pc:spChg chg="del">
          <ac:chgData name="김도현" userId="LOMuw7JOSMSzLb2Av/Kax5koqMVmYeXCI9DOL/nYVek=" providerId="None" clId="Web-{6C34FBFF-BD6F-494E-93A3-D12D295C4E8F}" dt="2024-10-23T05:26:21.369" v="0"/>
          <ac:spMkLst>
            <pc:docMk/>
            <pc:sldMk cId="2708270979" sldId="361"/>
            <ac:spMk id="2" creationId="{D4318E07-DE86-883B-4DF8-FA3B002186B2}"/>
          </ac:spMkLst>
        </pc:spChg>
        <pc:spChg chg="add mod">
          <ac:chgData name="김도현" userId="LOMuw7JOSMSzLb2Av/Kax5koqMVmYeXCI9DOL/nYVek=" providerId="None" clId="Web-{6C34FBFF-BD6F-494E-93A3-D12D295C4E8F}" dt="2024-10-23T08:15:57.111" v="436"/>
          <ac:spMkLst>
            <pc:docMk/>
            <pc:sldMk cId="2708270979" sldId="361"/>
            <ac:spMk id="3" creationId="{5A878233-AC2B-4650-73B5-05B2327DB522}"/>
          </ac:spMkLst>
        </pc:spChg>
        <pc:graphicFrameChg chg="del mod modGraphic">
          <ac:chgData name="김도현" userId="LOMuw7JOSMSzLb2Av/Kax5koqMVmYeXCI9DOL/nYVek=" providerId="None" clId="Web-{6C34FBFF-BD6F-494E-93A3-D12D295C4E8F}" dt="2024-10-23T08:15:57.111" v="436"/>
          <ac:graphicFrameMkLst>
            <pc:docMk/>
            <pc:sldMk cId="2708270979" sldId="361"/>
            <ac:graphicFrameMk id="7" creationId="{CF101E51-9AB6-D37B-16F5-288D39990361}"/>
          </ac:graphicFrameMkLst>
        </pc:graphicFrameChg>
      </pc:sldChg>
    </pc:docChg>
  </pc:docChgLst>
  <pc:docChgLst>
    <pc:chgData name="김도현" userId="LOMuw7JOSMSzLb2Av/Kax5koqMVmYeXCI9DOL/nYVek=" providerId="None" clId="Web-{68160DDD-FEF9-4EF1-A1D0-D38C6F2C0749}"/>
    <pc:docChg chg="modSld">
      <pc:chgData name="김도현" userId="LOMuw7JOSMSzLb2Av/Kax5koqMVmYeXCI9DOL/nYVek=" providerId="None" clId="Web-{68160DDD-FEF9-4EF1-A1D0-D38C6F2C0749}" dt="2024-10-25T01:50:50.404" v="76"/>
      <pc:docMkLst>
        <pc:docMk/>
      </pc:docMkLst>
      <pc:sldChg chg="addSp delSp modSp">
        <pc:chgData name="김도현" userId="LOMuw7JOSMSzLb2Av/Kax5koqMVmYeXCI9DOL/nYVek=" providerId="None" clId="Web-{68160DDD-FEF9-4EF1-A1D0-D38C6F2C0749}" dt="2024-10-25T01:50:50.404" v="76"/>
        <pc:sldMkLst>
          <pc:docMk/>
          <pc:sldMk cId="2840749737" sldId="352"/>
        </pc:sldMkLst>
        <pc:spChg chg="add del mod">
          <ac:chgData name="김도현" userId="LOMuw7JOSMSzLb2Av/Kax5koqMVmYeXCI9DOL/nYVek=" providerId="None" clId="Web-{68160DDD-FEF9-4EF1-A1D0-D38C6F2C0749}" dt="2024-10-25T01:43:05.112" v="2"/>
          <ac:spMkLst>
            <pc:docMk/>
            <pc:sldMk cId="2840749737" sldId="352"/>
            <ac:spMk id="3" creationId="{6E316779-256F-D4ED-EA23-49D0D7FA7575}"/>
          </ac:spMkLst>
        </pc:spChg>
        <pc:spChg chg="mod">
          <ac:chgData name="김도현" userId="LOMuw7JOSMSzLb2Av/Kax5koqMVmYeXCI9DOL/nYVek=" providerId="None" clId="Web-{68160DDD-FEF9-4EF1-A1D0-D38C6F2C0749}" dt="2024-10-25T01:47:21.853" v="61" actId="1076"/>
          <ac:spMkLst>
            <pc:docMk/>
            <pc:sldMk cId="2840749737" sldId="352"/>
            <ac:spMk id="10" creationId="{8881B808-C606-7525-E12F-4CFDD0A3278D}"/>
          </ac:spMkLst>
        </pc:spChg>
        <pc:spChg chg="mod">
          <ac:chgData name="김도현" userId="LOMuw7JOSMSzLb2Av/Kax5koqMVmYeXCI9DOL/nYVek=" providerId="None" clId="Web-{68160DDD-FEF9-4EF1-A1D0-D38C6F2C0749}" dt="2024-10-25T01:48:53.027" v="75" actId="1076"/>
          <ac:spMkLst>
            <pc:docMk/>
            <pc:sldMk cId="2840749737" sldId="352"/>
            <ac:spMk id="11" creationId="{FB03147E-6E35-2D06-93B4-431A8960790C}"/>
          </ac:spMkLst>
        </pc:spChg>
        <pc:spChg chg="mod">
          <ac:chgData name="김도현" userId="LOMuw7JOSMSzLb2Av/Kax5koqMVmYeXCI9DOL/nYVek=" providerId="None" clId="Web-{68160DDD-FEF9-4EF1-A1D0-D38C6F2C0749}" dt="2024-10-25T01:45:34.741" v="15" actId="14100"/>
          <ac:spMkLst>
            <pc:docMk/>
            <pc:sldMk cId="2840749737" sldId="352"/>
            <ac:spMk id="24" creationId="{00000000-0000-0000-0000-000000000000}"/>
          </ac:spMkLst>
        </pc:spChg>
        <pc:picChg chg="mod">
          <ac:chgData name="김도현" userId="LOMuw7JOSMSzLb2Av/Kax5koqMVmYeXCI9DOL/nYVek=" providerId="None" clId="Web-{68160DDD-FEF9-4EF1-A1D0-D38C6F2C0749}" dt="2024-10-25T01:48:45.167" v="71" actId="1076"/>
          <ac:picMkLst>
            <pc:docMk/>
            <pc:sldMk cId="2840749737" sldId="352"/>
            <ac:picMk id="5" creationId="{00000000-0000-0000-0000-000000000000}"/>
          </ac:picMkLst>
        </pc:picChg>
        <pc:picChg chg="del">
          <ac:chgData name="김도현" userId="LOMuw7JOSMSzLb2Av/Kax5koqMVmYeXCI9DOL/nYVek=" providerId="None" clId="Web-{68160DDD-FEF9-4EF1-A1D0-D38C6F2C0749}" dt="2024-10-25T01:45:38.944" v="16"/>
          <ac:picMkLst>
            <pc:docMk/>
            <pc:sldMk cId="2840749737" sldId="352"/>
            <ac:picMk id="7" creationId="{00000000-0000-0000-0000-000000000000}"/>
          </ac:picMkLst>
        </pc:picChg>
        <pc:picChg chg="add mod modCrop">
          <ac:chgData name="김도현" userId="LOMuw7JOSMSzLb2Av/Kax5koqMVmYeXCI9DOL/nYVek=" providerId="None" clId="Web-{68160DDD-FEF9-4EF1-A1D0-D38C6F2C0749}" dt="2024-10-25T01:46:26.914" v="38"/>
          <ac:picMkLst>
            <pc:docMk/>
            <pc:sldMk cId="2840749737" sldId="352"/>
            <ac:picMk id="8" creationId="{698B65F8-6380-B08A-DBDA-F9D0406D7DA9}"/>
          </ac:picMkLst>
        </pc:picChg>
        <pc:picChg chg="add mod">
          <ac:chgData name="김도현" userId="LOMuw7JOSMSzLb2Av/Kax5koqMVmYeXCI9DOL/nYVek=" providerId="None" clId="Web-{68160DDD-FEF9-4EF1-A1D0-D38C6F2C0749}" dt="2024-10-25T01:48:40.526" v="70" actId="1076"/>
          <ac:picMkLst>
            <pc:docMk/>
            <pc:sldMk cId="2840749737" sldId="352"/>
            <ac:picMk id="12" creationId="{EF8B9D0F-BA6C-B51C-B100-C4AE3D4111E7}"/>
          </ac:picMkLst>
        </pc:picChg>
        <pc:picChg chg="add mod">
          <ac:chgData name="김도현" userId="LOMuw7JOSMSzLb2Av/Kax5koqMVmYeXCI9DOL/nYVek=" providerId="None" clId="Web-{68160DDD-FEF9-4EF1-A1D0-D38C6F2C0749}" dt="2024-10-25T01:50:50.404" v="76"/>
          <ac:picMkLst>
            <pc:docMk/>
            <pc:sldMk cId="2840749737" sldId="352"/>
            <ac:picMk id="14" creationId="{557F35E3-D006-DE6C-EE1D-D3FF32BE7DF8}"/>
          </ac:picMkLst>
        </pc:picChg>
        <pc:cxnChg chg="add del mod">
          <ac:chgData name="김도현" userId="LOMuw7JOSMSzLb2Av/Kax5koqMVmYeXCI9DOL/nYVek=" providerId="None" clId="Web-{68160DDD-FEF9-4EF1-A1D0-D38C6F2C0749}" dt="2024-10-25T01:48:29.417" v="69"/>
          <ac:cxnSpMkLst>
            <pc:docMk/>
            <pc:sldMk cId="2840749737" sldId="352"/>
            <ac:cxnSpMk id="13" creationId="{D5D68AFD-A5D4-2250-1E16-F53C3800AA4A}"/>
          </ac:cxnSpMkLst>
        </pc:cxnChg>
      </pc:sldChg>
    </pc:docChg>
  </pc:docChgLst>
  <pc:docChgLst>
    <pc:chgData name="김도현" userId="LOMuw7JOSMSzLb2Av/Kax5koqMVmYeXCI9DOL/nYVek=" providerId="None" clId="Web-{0F938C21-DCD8-4393-99F8-9F7B9A231CE5}"/>
    <pc:docChg chg="addSld modSld">
      <pc:chgData name="김도현" userId="LOMuw7JOSMSzLb2Av/Kax5koqMVmYeXCI9DOL/nYVek=" providerId="None" clId="Web-{0F938C21-DCD8-4393-99F8-9F7B9A231CE5}" dt="2024-10-23T04:28:20.428" v="1406"/>
      <pc:docMkLst>
        <pc:docMk/>
      </pc:docMkLst>
      <pc:sldChg chg="modSp modNotes">
        <pc:chgData name="김도현" userId="LOMuw7JOSMSzLb2Av/Kax5koqMVmYeXCI9DOL/nYVek=" providerId="None" clId="Web-{0F938C21-DCD8-4393-99F8-9F7B9A231CE5}" dt="2024-10-23T00:40:40.359" v="39"/>
        <pc:sldMkLst>
          <pc:docMk/>
          <pc:sldMk cId="555557234" sldId="349"/>
        </pc:sldMkLst>
        <pc:spChg chg="mod">
          <ac:chgData name="김도현" userId="LOMuw7JOSMSzLb2Av/Kax5koqMVmYeXCI9DOL/nYVek=" providerId="None" clId="Web-{0F938C21-DCD8-4393-99F8-9F7B9A231CE5}" dt="2024-10-23T00:39:47.842" v="12" actId="20577"/>
          <ac:spMkLst>
            <pc:docMk/>
            <pc:sldMk cId="555557234" sldId="349"/>
            <ac:spMk id="3" creationId="{FDCBA9E6-BF1C-4AC8-971A-2DBC32804EB4}"/>
          </ac:spMkLst>
        </pc:spChg>
        <pc:spChg chg="mod">
          <ac:chgData name="김도현" userId="LOMuw7JOSMSzLb2Av/Kax5koqMVmYeXCI9DOL/nYVek=" providerId="None" clId="Web-{0F938C21-DCD8-4393-99F8-9F7B9A231CE5}" dt="2024-10-23T00:39:37.826" v="7" actId="1076"/>
          <ac:spMkLst>
            <pc:docMk/>
            <pc:sldMk cId="555557234" sldId="349"/>
            <ac:spMk id="5" creationId="{00000000-0000-0000-0000-000000000000}"/>
          </ac:spMkLst>
        </pc:spChg>
        <pc:spChg chg="mod">
          <ac:chgData name="김도현" userId="LOMuw7JOSMSzLb2Av/Kax5koqMVmYeXCI9DOL/nYVek=" providerId="None" clId="Web-{0F938C21-DCD8-4393-99F8-9F7B9A231CE5}" dt="2024-10-23T00:39:37.842" v="8" actId="1076"/>
          <ac:spMkLst>
            <pc:docMk/>
            <pc:sldMk cId="555557234" sldId="349"/>
            <ac:spMk id="7" creationId="{00000000-0000-0000-0000-000000000000}"/>
          </ac:spMkLst>
        </pc:spChg>
        <pc:spChg chg="mod">
          <ac:chgData name="김도현" userId="LOMuw7JOSMSzLb2Av/Kax5koqMVmYeXCI9DOL/nYVek=" providerId="None" clId="Web-{0F938C21-DCD8-4393-99F8-9F7B9A231CE5}" dt="2024-10-23T00:39:37.842" v="9" actId="1076"/>
          <ac:spMkLst>
            <pc:docMk/>
            <pc:sldMk cId="555557234" sldId="349"/>
            <ac:spMk id="9" creationId="{00000000-0000-0000-0000-000000000000}"/>
          </ac:spMkLst>
        </pc:spChg>
        <pc:picChg chg="mod">
          <ac:chgData name="김도현" userId="LOMuw7JOSMSzLb2Av/Kax5koqMVmYeXCI9DOL/nYVek=" providerId="None" clId="Web-{0F938C21-DCD8-4393-99F8-9F7B9A231CE5}" dt="2024-10-23T00:39:37.873" v="10" actId="1076"/>
          <ac:picMkLst>
            <pc:docMk/>
            <pc:sldMk cId="555557234" sldId="349"/>
            <ac:picMk id="10" creationId="{00000000-0000-0000-0000-000000000000}"/>
          </ac:picMkLst>
        </pc:picChg>
        <pc:picChg chg="mod">
          <ac:chgData name="김도현" userId="LOMuw7JOSMSzLb2Av/Kax5koqMVmYeXCI9DOL/nYVek=" providerId="None" clId="Web-{0F938C21-DCD8-4393-99F8-9F7B9A231CE5}" dt="2024-10-23T00:39:37.779" v="5" actId="1076"/>
          <ac:picMkLst>
            <pc:docMk/>
            <pc:sldMk cId="555557234" sldId="349"/>
            <ac:picMk id="1026" creationId="{00000000-0000-0000-0000-000000000000}"/>
          </ac:picMkLst>
        </pc:picChg>
        <pc:picChg chg="mod">
          <ac:chgData name="김도현" userId="LOMuw7JOSMSzLb2Av/Kax5koqMVmYeXCI9DOL/nYVek=" providerId="None" clId="Web-{0F938C21-DCD8-4393-99F8-9F7B9A231CE5}" dt="2024-10-23T00:39:37.810" v="6" actId="1076"/>
          <ac:picMkLst>
            <pc:docMk/>
            <pc:sldMk cId="555557234" sldId="349"/>
            <ac:picMk id="1028" creationId="{00000000-0000-0000-0000-000000000000}"/>
          </ac:picMkLst>
        </pc:picChg>
      </pc:sldChg>
      <pc:sldChg chg="modSp modNotes">
        <pc:chgData name="김도현" userId="LOMuw7JOSMSzLb2Av/Kax5koqMVmYeXCI9DOL/nYVek=" providerId="None" clId="Web-{0F938C21-DCD8-4393-99F8-9F7B9A231CE5}" dt="2024-10-23T00:41:38.393" v="63" actId="14100"/>
        <pc:sldMkLst>
          <pc:docMk/>
          <pc:sldMk cId="843545771" sldId="350"/>
        </pc:sldMkLst>
        <pc:spChg chg="mod">
          <ac:chgData name="김도현" userId="LOMuw7JOSMSzLb2Av/Kax5koqMVmYeXCI9DOL/nYVek=" providerId="None" clId="Web-{0F938C21-DCD8-4393-99F8-9F7B9A231CE5}" dt="2024-10-23T00:41:38.393" v="63" actId="14100"/>
          <ac:spMkLst>
            <pc:docMk/>
            <pc:sldMk cId="843545771" sldId="350"/>
            <ac:spMk id="3" creationId="{FDCBA9E6-BF1C-4AC8-971A-2DBC32804EB4}"/>
          </ac:spMkLst>
        </pc:spChg>
        <pc:spChg chg="mod">
          <ac:chgData name="김도현" userId="LOMuw7JOSMSzLb2Av/Kax5koqMVmYeXCI9DOL/nYVek=" providerId="None" clId="Web-{0F938C21-DCD8-4393-99F8-9F7B9A231CE5}" dt="2024-10-23T00:40:07.280" v="15" actId="1076"/>
          <ac:spMkLst>
            <pc:docMk/>
            <pc:sldMk cId="843545771" sldId="350"/>
            <ac:spMk id="32" creationId="{00000000-0000-0000-0000-000000000000}"/>
          </ac:spMkLst>
        </pc:spChg>
        <pc:grpChg chg="mod">
          <ac:chgData name="김도현" userId="LOMuw7JOSMSzLb2Av/Kax5koqMVmYeXCI9DOL/nYVek=" providerId="None" clId="Web-{0F938C21-DCD8-4393-99F8-9F7B9A231CE5}" dt="2024-10-23T00:40:07.218" v="13" actId="1076"/>
          <ac:grpSpMkLst>
            <pc:docMk/>
            <pc:sldMk cId="843545771" sldId="350"/>
            <ac:grpSpMk id="30" creationId="{00000000-0000-0000-0000-000000000000}"/>
          </ac:grpSpMkLst>
        </pc:grpChg>
        <pc:picChg chg="mod">
          <ac:chgData name="김도현" userId="LOMuw7JOSMSzLb2Av/Kax5koqMVmYeXCI9DOL/nYVek=" providerId="None" clId="Web-{0F938C21-DCD8-4393-99F8-9F7B9A231CE5}" dt="2024-10-23T00:40:07.249" v="14" actId="1076"/>
          <ac:picMkLst>
            <pc:docMk/>
            <pc:sldMk cId="843545771" sldId="350"/>
            <ac:picMk id="5" creationId="{00000000-0000-0000-0000-000000000000}"/>
          </ac:picMkLst>
        </pc:picChg>
      </pc:sldChg>
      <pc:sldChg chg="modSp modNotes">
        <pc:chgData name="김도현" userId="LOMuw7JOSMSzLb2Av/Kax5koqMVmYeXCI9DOL/nYVek=" providerId="None" clId="Web-{0F938C21-DCD8-4393-99F8-9F7B9A231CE5}" dt="2024-10-23T00:43:01.880" v="100" actId="1076"/>
        <pc:sldMkLst>
          <pc:docMk/>
          <pc:sldMk cId="3039598107" sldId="351"/>
        </pc:sldMkLst>
        <pc:spChg chg="mod">
          <ac:chgData name="김도현" userId="LOMuw7JOSMSzLb2Av/Kax5koqMVmYeXCI9DOL/nYVek=" providerId="None" clId="Web-{0F938C21-DCD8-4393-99F8-9F7B9A231CE5}" dt="2024-10-23T00:42:57.661" v="99" actId="14100"/>
          <ac:spMkLst>
            <pc:docMk/>
            <pc:sldMk cId="3039598107" sldId="351"/>
            <ac:spMk id="3" creationId="{FDCBA9E6-BF1C-4AC8-971A-2DBC32804EB4}"/>
          </ac:spMkLst>
        </pc:spChg>
        <pc:grpChg chg="mod">
          <ac:chgData name="김도현" userId="LOMuw7JOSMSzLb2Av/Kax5koqMVmYeXCI9DOL/nYVek=" providerId="None" clId="Web-{0F938C21-DCD8-4393-99F8-9F7B9A231CE5}" dt="2024-10-23T00:43:01.880" v="100" actId="1076"/>
          <ac:grpSpMkLst>
            <pc:docMk/>
            <pc:sldMk cId="3039598107" sldId="351"/>
            <ac:grpSpMk id="61" creationId="{00000000-0000-0000-0000-000000000000}"/>
          </ac:grpSpMkLst>
        </pc:grpChg>
      </pc:sldChg>
      <pc:sldChg chg="addSp delSp modSp modNotes">
        <pc:chgData name="김도현" userId="LOMuw7JOSMSzLb2Av/Kax5koqMVmYeXCI9DOL/nYVek=" providerId="None" clId="Web-{0F938C21-DCD8-4393-99F8-9F7B9A231CE5}" dt="2024-10-23T04:05:17.953" v="270"/>
        <pc:sldMkLst>
          <pc:docMk/>
          <pc:sldMk cId="2840749737" sldId="352"/>
        </pc:sldMkLst>
        <pc:spChg chg="del mod">
          <ac:chgData name="김도현" userId="LOMuw7JOSMSzLb2Av/Kax5koqMVmYeXCI9DOL/nYVek=" providerId="None" clId="Web-{0F938C21-DCD8-4393-99F8-9F7B9A231CE5}" dt="2024-10-23T04:05:09.500" v="265"/>
          <ac:spMkLst>
            <pc:docMk/>
            <pc:sldMk cId="2840749737" sldId="352"/>
            <ac:spMk id="3" creationId="{FDCBA9E6-BF1C-4AC8-971A-2DBC32804EB4}"/>
          </ac:spMkLst>
        </pc:spChg>
        <pc:spChg chg="add mod">
          <ac:chgData name="김도현" userId="LOMuw7JOSMSzLb2Av/Kax5koqMVmYeXCI9DOL/nYVek=" providerId="None" clId="Web-{0F938C21-DCD8-4393-99F8-9F7B9A231CE5}" dt="2024-10-23T04:05:17.907" v="268" actId="1076"/>
          <ac:spMkLst>
            <pc:docMk/>
            <pc:sldMk cId="2840749737" sldId="352"/>
            <ac:spMk id="10" creationId="{8881B808-C606-7525-E12F-4CFDD0A3278D}"/>
          </ac:spMkLst>
        </pc:spChg>
        <pc:spChg chg="add mod">
          <ac:chgData name="김도현" userId="LOMuw7JOSMSzLb2Av/Kax5koqMVmYeXCI9DOL/nYVek=" providerId="None" clId="Web-{0F938C21-DCD8-4393-99F8-9F7B9A231CE5}" dt="2024-10-23T04:05:17.907" v="269" actId="1076"/>
          <ac:spMkLst>
            <pc:docMk/>
            <pc:sldMk cId="2840749737" sldId="352"/>
            <ac:spMk id="11" creationId="{FB03147E-6E35-2D06-93B4-431A8960790C}"/>
          </ac:spMkLst>
        </pc:spChg>
        <pc:spChg chg="add del mod">
          <ac:chgData name="김도현" userId="LOMuw7JOSMSzLb2Av/Kax5koqMVmYeXCI9DOL/nYVek=" providerId="None" clId="Web-{0F938C21-DCD8-4393-99F8-9F7B9A231CE5}" dt="2024-10-23T04:05:17.953" v="270"/>
          <ac:spMkLst>
            <pc:docMk/>
            <pc:sldMk cId="2840749737" sldId="352"/>
            <ac:spMk id="12" creationId="{E268EACD-A109-B6C6-21E6-BF4780956C50}"/>
          </ac:spMkLst>
        </pc:spChg>
        <pc:picChg chg="mod">
          <ac:chgData name="김도현" userId="LOMuw7JOSMSzLb2Av/Kax5koqMVmYeXCI9DOL/nYVek=" providerId="None" clId="Web-{0F938C21-DCD8-4393-99F8-9F7B9A231CE5}" dt="2024-10-23T04:05:17.844" v="266" actId="1076"/>
          <ac:picMkLst>
            <pc:docMk/>
            <pc:sldMk cId="2840749737" sldId="352"/>
            <ac:picMk id="5" creationId="{00000000-0000-0000-0000-000000000000}"/>
          </ac:picMkLst>
        </pc:picChg>
        <pc:picChg chg="mod">
          <ac:chgData name="김도현" userId="LOMuw7JOSMSzLb2Av/Kax5koqMVmYeXCI9DOL/nYVek=" providerId="None" clId="Web-{0F938C21-DCD8-4393-99F8-9F7B9A231CE5}" dt="2024-10-23T04:05:17.891" v="267" actId="1076"/>
          <ac:picMkLst>
            <pc:docMk/>
            <pc:sldMk cId="2840749737" sldId="352"/>
            <ac:picMk id="7" creationId="{00000000-0000-0000-0000-000000000000}"/>
          </ac:picMkLst>
        </pc:picChg>
      </pc:sldChg>
      <pc:sldChg chg="modSp modNotes">
        <pc:chgData name="김도현" userId="LOMuw7JOSMSzLb2Av/Kax5koqMVmYeXCI9DOL/nYVek=" providerId="None" clId="Web-{0F938C21-DCD8-4393-99F8-9F7B9A231CE5}" dt="2024-10-23T04:05:49.892" v="272" actId="14100"/>
        <pc:sldMkLst>
          <pc:docMk/>
          <pc:sldMk cId="328703829" sldId="353"/>
        </pc:sldMkLst>
        <pc:spChg chg="mod">
          <ac:chgData name="김도현" userId="LOMuw7JOSMSzLb2Av/Kax5koqMVmYeXCI9DOL/nYVek=" providerId="None" clId="Web-{0F938C21-DCD8-4393-99F8-9F7B9A231CE5}" dt="2024-10-23T04:05:49.892" v="272" actId="14100"/>
          <ac:spMkLst>
            <pc:docMk/>
            <pc:sldMk cId="328703829" sldId="353"/>
            <ac:spMk id="3" creationId="{FDCBA9E6-BF1C-4AC8-971A-2DBC32804EB4}"/>
          </ac:spMkLst>
        </pc:spChg>
        <pc:grpChg chg="mod">
          <ac:chgData name="김도현" userId="LOMuw7JOSMSzLb2Av/Kax5koqMVmYeXCI9DOL/nYVek=" providerId="None" clId="Web-{0F938C21-DCD8-4393-99F8-9F7B9A231CE5}" dt="2024-10-23T04:05:47.657" v="271" actId="1076"/>
          <ac:grpSpMkLst>
            <pc:docMk/>
            <pc:sldMk cId="328703829" sldId="353"/>
            <ac:grpSpMk id="7" creationId="{00000000-0000-0000-0000-000000000000}"/>
          </ac:grpSpMkLst>
        </pc:grpChg>
        <pc:grpChg chg="mod">
          <ac:chgData name="김도현" userId="LOMuw7JOSMSzLb2Av/Kax5koqMVmYeXCI9DOL/nYVek=" providerId="None" clId="Web-{0F938C21-DCD8-4393-99F8-9F7B9A231CE5}" dt="2024-10-23T00:49:46.582" v="264" actId="1076"/>
          <ac:grpSpMkLst>
            <pc:docMk/>
            <pc:sldMk cId="328703829" sldId="353"/>
            <ac:grpSpMk id="10" creationId="{00000000-0000-0000-0000-000000000000}"/>
          </ac:grpSpMkLst>
        </pc:grpChg>
      </pc:sldChg>
      <pc:sldChg chg="addSp delSp modSp modNotes">
        <pc:chgData name="김도현" userId="LOMuw7JOSMSzLb2Av/Kax5koqMVmYeXCI9DOL/nYVek=" providerId="None" clId="Web-{0F938C21-DCD8-4393-99F8-9F7B9A231CE5}" dt="2024-10-23T04:13:28.076" v="397" actId="20577"/>
        <pc:sldMkLst>
          <pc:docMk/>
          <pc:sldMk cId="2293489286" sldId="354"/>
        </pc:sldMkLst>
        <pc:spChg chg="mod">
          <ac:chgData name="김도현" userId="LOMuw7JOSMSzLb2Av/Kax5koqMVmYeXCI9DOL/nYVek=" providerId="None" clId="Web-{0F938C21-DCD8-4393-99F8-9F7B9A231CE5}" dt="2024-10-23T04:13:28.076" v="397" actId="20577"/>
          <ac:spMkLst>
            <pc:docMk/>
            <pc:sldMk cId="2293489286" sldId="354"/>
            <ac:spMk id="3" creationId="{FDCBA9E6-BF1C-4AC8-971A-2DBC32804EB4}"/>
          </ac:spMkLst>
        </pc:spChg>
        <pc:spChg chg="mod">
          <ac:chgData name="김도현" userId="LOMuw7JOSMSzLb2Av/Kax5koqMVmYeXCI9DOL/nYVek=" providerId="None" clId="Web-{0F938C21-DCD8-4393-99F8-9F7B9A231CE5}" dt="2024-10-23T04:07:14.878" v="274" actId="1076"/>
          <ac:spMkLst>
            <pc:docMk/>
            <pc:sldMk cId="2293489286" sldId="354"/>
            <ac:spMk id="11" creationId="{00000000-0000-0000-0000-000000000000}"/>
          </ac:spMkLst>
        </pc:spChg>
        <pc:spChg chg="add del mod">
          <ac:chgData name="김도현" userId="LOMuw7JOSMSzLb2Av/Kax5koqMVmYeXCI9DOL/nYVek=" providerId="None" clId="Web-{0F938C21-DCD8-4393-99F8-9F7B9A231CE5}" dt="2024-10-23T04:12:08.027" v="367"/>
          <ac:spMkLst>
            <pc:docMk/>
            <pc:sldMk cId="2293489286" sldId="354"/>
            <ac:spMk id="15" creationId="{00000000-0000-0000-0000-000000000000}"/>
          </ac:spMkLst>
        </pc:spChg>
      </pc:sldChg>
      <pc:sldChg chg="addSp delSp modSp modNotes">
        <pc:chgData name="김도현" userId="LOMuw7JOSMSzLb2Av/Kax5koqMVmYeXCI9DOL/nYVek=" providerId="None" clId="Web-{0F938C21-DCD8-4393-99F8-9F7B9A231CE5}" dt="2024-10-23T04:24:47.156" v="493"/>
        <pc:sldMkLst>
          <pc:docMk/>
          <pc:sldMk cId="701469528" sldId="355"/>
        </pc:sldMkLst>
        <pc:spChg chg="mod">
          <ac:chgData name="김도현" userId="LOMuw7JOSMSzLb2Av/Kax5koqMVmYeXCI9DOL/nYVek=" providerId="None" clId="Web-{0F938C21-DCD8-4393-99F8-9F7B9A231CE5}" dt="2024-10-23T04:19:41.773" v="491" actId="20577"/>
          <ac:spMkLst>
            <pc:docMk/>
            <pc:sldMk cId="701469528" sldId="355"/>
            <ac:spMk id="49" creationId="{FDCBA9E6-BF1C-4AC8-971A-2DBC32804EB4}"/>
          </ac:spMkLst>
        </pc:spChg>
        <pc:graphicFrameChg chg="add del mod">
          <ac:chgData name="김도현" userId="LOMuw7JOSMSzLb2Av/Kax5koqMVmYeXCI9DOL/nYVek=" providerId="None" clId="Web-{0F938C21-DCD8-4393-99F8-9F7B9A231CE5}" dt="2024-10-23T04:24:47.156" v="493"/>
          <ac:graphicFrameMkLst>
            <pc:docMk/>
            <pc:sldMk cId="701469528" sldId="355"/>
            <ac:graphicFrameMk id="5" creationId="{FB3F421F-835F-AE6A-295A-9DFE67857D64}"/>
          </ac:graphicFrameMkLst>
        </pc:graphicFrameChg>
      </pc:sldChg>
      <pc:sldChg chg="modSp modNotes">
        <pc:chgData name="김도현" userId="LOMuw7JOSMSzLb2Av/Kax5koqMVmYeXCI9DOL/nYVek=" providerId="None" clId="Web-{0F938C21-DCD8-4393-99F8-9F7B9A231CE5}" dt="2024-10-23T04:18:51.928" v="473" actId="20577"/>
        <pc:sldMkLst>
          <pc:docMk/>
          <pc:sldMk cId="1154428985" sldId="360"/>
        </pc:sldMkLst>
        <pc:spChg chg="mod">
          <ac:chgData name="김도현" userId="LOMuw7JOSMSzLb2Av/Kax5koqMVmYeXCI9DOL/nYVek=" providerId="None" clId="Web-{0F938C21-DCD8-4393-99F8-9F7B9A231CE5}" dt="2024-10-23T04:18:51.928" v="473" actId="20577"/>
          <ac:spMkLst>
            <pc:docMk/>
            <pc:sldMk cId="1154428985" sldId="360"/>
            <ac:spMk id="3" creationId="{FDCBA9E6-BF1C-4AC8-971A-2DBC32804EB4}"/>
          </ac:spMkLst>
        </pc:spChg>
      </pc:sldChg>
      <pc:sldChg chg="addSp delSp modSp new">
        <pc:chgData name="김도현" userId="LOMuw7JOSMSzLb2Av/Kax5koqMVmYeXCI9DOL/nYVek=" providerId="None" clId="Web-{0F938C21-DCD8-4393-99F8-9F7B9A231CE5}" dt="2024-10-23T04:28:20.428" v="1406"/>
        <pc:sldMkLst>
          <pc:docMk/>
          <pc:sldMk cId="2708270979" sldId="361"/>
        </pc:sldMkLst>
        <pc:spChg chg="del">
          <ac:chgData name="김도현" userId="LOMuw7JOSMSzLb2Av/Kax5koqMVmYeXCI9DOL/nYVek=" providerId="None" clId="Web-{0F938C21-DCD8-4393-99F8-9F7B9A231CE5}" dt="2024-10-23T04:24:55.797" v="495"/>
          <ac:spMkLst>
            <pc:docMk/>
            <pc:sldMk cId="2708270979" sldId="361"/>
            <ac:spMk id="3" creationId="{D0FCEE62-035F-28A6-3EE8-EEB82051B467}"/>
          </ac:spMkLst>
        </pc:spChg>
        <pc:graphicFrameChg chg="add mod ord modGraphic">
          <ac:chgData name="김도현" userId="LOMuw7JOSMSzLb2Av/Kax5koqMVmYeXCI9DOL/nYVek=" providerId="None" clId="Web-{0F938C21-DCD8-4393-99F8-9F7B9A231CE5}" dt="2024-10-23T04:28:20.428" v="1406"/>
          <ac:graphicFrameMkLst>
            <pc:docMk/>
            <pc:sldMk cId="2708270979" sldId="361"/>
            <ac:graphicFrameMk id="7" creationId="{CF101E51-9AB6-D37B-16F5-288D39990361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39C5366-0C9F-4804-AADF-1D6DAAA491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F9460-95D6-4ED9-97F4-96F3DB989F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92194-0237-41C8-BB2A-022A2A2653DF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9A31A2-EF37-425F-A0CA-83F2856795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906846-64F9-4C13-A009-CF310FAE95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0D65E-AAE8-4CAA-AA8F-0C0E23AB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9386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27EAD-62AB-4AE6-94AC-31C0CDE9F687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2A21C-F677-4420-9DB2-AE432CF8F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557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I’m </a:t>
            </a:r>
            <a:r>
              <a:rPr lang="en-US" altLang="ko-KR" dirty="0" err="1">
                <a:ea typeface="맑은 고딕"/>
              </a:rPr>
              <a:t>Dohyun</a:t>
            </a:r>
            <a:r>
              <a:rPr lang="en-US" altLang="ko-KR" dirty="0">
                <a:ea typeface="맑은 고딕"/>
              </a:rPr>
              <a:t> Kim, and today I introduce our study, ~~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2A21C-F677-4420-9DB2-AE432CF8F66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735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altLang="ko-KR" dirty="0" smtClean="0"/>
              <a:t>Our method can be applied to most MARL algorithms, and we applied it to the QMIX algorithm. </a:t>
            </a:r>
            <a:r>
              <a:rPr lang="en-US" altLang="ko-KR" dirty="0" smtClean="0">
                <a:ea typeface="맑은 고딕"/>
              </a:rPr>
              <a:t>QMIX is popular and fundamental algorithm in MARL.</a:t>
            </a:r>
            <a:endParaRPr lang="en-US" altLang="ko-KR" dirty="0" smtClean="0"/>
          </a:p>
          <a:p>
            <a:pPr marL="228600" indent="-228600">
              <a:buAutoNum type="arabicParenBoth"/>
            </a:pPr>
            <a:r>
              <a:rPr lang="en-US" altLang="ko-KR" dirty="0" smtClean="0"/>
              <a:t>QMIX consists of individual agent networks and a mixer network.</a:t>
            </a:r>
          </a:p>
          <a:p>
            <a:pPr marL="228600" indent="-228600">
              <a:buAutoNum type="arabicParenBoth"/>
            </a:pPr>
            <a:r>
              <a:rPr lang="en-US" altLang="ko-KR" dirty="0" smtClean="0"/>
              <a:t>The agent networks take observations as input and generate Q-values representing the expected reward for each action.</a:t>
            </a:r>
          </a:p>
          <a:p>
            <a:pPr marL="228600" indent="-228600">
              <a:buAutoNum type="arabicParenBoth"/>
            </a:pPr>
            <a:r>
              <a:rPr lang="en-US" altLang="ko-KR" dirty="0" smtClean="0"/>
              <a:t>The mixer network combines these Q-values to predict team rewards, which enables cooperative decision making during backpropagation by assigning rewards to each agent.</a:t>
            </a:r>
          </a:p>
          <a:p>
            <a:pPr marL="228600" indent="-228600">
              <a:buAutoNum type="arabicParenBoth"/>
            </a:pPr>
            <a:r>
              <a:rPr lang="en-US" altLang="ko-KR" dirty="0" smtClean="0"/>
              <a:t>The framework is trained using TD loss, defined as the mean squared error between the target Q-value based on actual rewards and the model's predicted Q-value.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2A21C-F677-4420-9DB2-AE432CF8F66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793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altLang="ko-KR" dirty="0" smtClean="0"/>
              <a:t>Our method can be applied to most MARL algorithms, and we applied it to the QMIX algorithm. </a:t>
            </a:r>
            <a:r>
              <a:rPr lang="en-US" altLang="ko-KR" dirty="0" smtClean="0">
                <a:ea typeface="맑은 고딕"/>
              </a:rPr>
              <a:t>QMIX is popular and fundamental algorithm in MARL.</a:t>
            </a:r>
            <a:endParaRPr lang="en-US" altLang="ko-KR" dirty="0" smtClean="0"/>
          </a:p>
          <a:p>
            <a:pPr marL="228600" indent="-228600">
              <a:buAutoNum type="arabicParenBoth"/>
            </a:pPr>
            <a:r>
              <a:rPr lang="en-US" altLang="ko-KR" dirty="0" smtClean="0"/>
              <a:t>QMIX consists of individual agent networks and a mixer network.</a:t>
            </a:r>
          </a:p>
          <a:p>
            <a:pPr marL="228600" indent="-228600">
              <a:buAutoNum type="arabicParenBoth"/>
            </a:pPr>
            <a:r>
              <a:rPr lang="en-US" altLang="ko-KR" dirty="0" smtClean="0"/>
              <a:t>The agent networks take observations as input and generate Q-values representing the expected reward for each action.</a:t>
            </a:r>
          </a:p>
          <a:p>
            <a:pPr marL="228600" indent="-228600">
              <a:buAutoNum type="arabicParenBoth"/>
            </a:pPr>
            <a:r>
              <a:rPr lang="en-US" altLang="ko-KR" dirty="0" smtClean="0"/>
              <a:t>The mixer network combines these Q-values to predict team rewards, which enables cooperative decision making during backpropagation by assigning rewards to each agent.</a:t>
            </a:r>
          </a:p>
          <a:p>
            <a:pPr marL="228600" indent="-228600">
              <a:buAutoNum type="arabicParenBoth"/>
            </a:pPr>
            <a:r>
              <a:rPr lang="en-US" altLang="ko-KR" dirty="0" smtClean="0"/>
              <a:t>The framework is trained using TD loss, defined as the mean squared error between the target Q-value based on actual rewards and the model's predicted Q-value.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2A21C-F677-4420-9DB2-AE432CF8F66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733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ea typeface="맑은 고딕"/>
              </a:rPr>
              <a:t>(1) To learn more invariant features, the following 'feature matching loss' between hidden features from clean and randomized observations is also considered.</a:t>
            </a:r>
            <a:endParaRPr lang="ko-KR" altLang="en-US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(2) Hidden features are the output of hidden layers in the MLP network of agents.</a:t>
            </a:r>
            <a:endParaRPr lang="en-US" dirty="0">
              <a:ea typeface="맑은 고딕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ea typeface="맑은 고딕"/>
              </a:rPr>
              <a:t>(3) It makes model more stable against injected randomness.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ea typeface="맑은 고딕"/>
              </a:rPr>
              <a:t>(4) This loss is combined with the TD </a:t>
            </a:r>
            <a:r>
              <a:rPr lang="en-US" altLang="ko-KR" dirty="0" smtClean="0">
                <a:ea typeface="맑은 고딕"/>
              </a:rPr>
              <a:t>loss.</a:t>
            </a:r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2A21C-F677-4420-9DB2-AE432CF8F66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219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(1) </a:t>
            </a:r>
            <a:r>
              <a:rPr lang="en-US" altLang="ko-KR" dirty="0">
                <a:ea typeface="맑은 고딕"/>
              </a:rPr>
              <a:t>To</a:t>
            </a:r>
            <a:r>
              <a:rPr lang="en-US" altLang="ko-KR" baseline="0" dirty="0">
                <a:ea typeface="맑은 고딕"/>
              </a:rPr>
              <a:t> demonstrate our method, </a:t>
            </a:r>
            <a:r>
              <a:rPr lang="en-US" dirty="0"/>
              <a:t>we use StarCraft Multi-Agent Challenge(SMAC) as our environment, which is an excellent benchmark in multi-agent problems.</a:t>
            </a:r>
            <a:endParaRPr lang="ko-KR" altLang="en-US" dirty="0"/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a typeface="맑은 고딕"/>
              </a:rPr>
              <a:t>(2) We designed an experiment that trains on the</a:t>
            </a:r>
            <a:r>
              <a:rPr lang="en-US" altLang="ko-KR" sz="1200" baseline="0" dirty="0">
                <a:ea typeface="맑은 고딕"/>
              </a:rPr>
              <a:t> source</a:t>
            </a:r>
            <a:r>
              <a:rPr lang="en-US" altLang="ko-KR" sz="1200" dirty="0">
                <a:ea typeface="맑은 고딕"/>
              </a:rPr>
              <a:t> scenario, 27 marines, and then transitions to the target</a:t>
            </a:r>
            <a:r>
              <a:rPr lang="en-US" altLang="ko-KR" sz="1200" baseline="0" dirty="0">
                <a:ea typeface="맑은 고딕"/>
              </a:rPr>
              <a:t> </a:t>
            </a:r>
            <a:r>
              <a:rPr lang="en-US" altLang="ko-KR" sz="1200" dirty="0">
                <a:ea typeface="맑은 고딕"/>
              </a:rPr>
              <a:t>scenario, 27 marines</a:t>
            </a:r>
            <a:r>
              <a:rPr lang="en-US" altLang="ko-KR" sz="1200" baseline="0" dirty="0">
                <a:ea typeface="맑은 고딕"/>
              </a:rPr>
              <a:t> vs 30 marines</a:t>
            </a:r>
            <a:r>
              <a:rPr lang="en-US" altLang="ko-KR" sz="1200" dirty="0">
                <a:ea typeface="맑은 고딕"/>
              </a:rPr>
              <a:t>.</a:t>
            </a:r>
            <a:endParaRPr lang="en-US" dirty="0">
              <a:ea typeface="맑은 고딕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ea typeface="맑은 고딕"/>
              </a:rPr>
              <a:t>(3) Notably, </a:t>
            </a:r>
            <a:r>
              <a:rPr lang="en-US" dirty="0"/>
              <a:t>27 marines are the most agents in the SMAC and the most challenging scenario to learn. </a:t>
            </a:r>
            <a:endParaRPr lang="ko-KR" altLang="en-US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(4) Our experimental setup is designed to help agents learn general knowledge before they move on to the highly complex target scenario.</a:t>
            </a:r>
            <a:endParaRPr lang="en-US" dirty="0">
              <a:ea typeface="맑은 고딕" panose="020F0502020204030204"/>
            </a:endParaRPr>
          </a:p>
          <a:p>
            <a:endParaRPr lang="en-US" dirty="0">
              <a:ea typeface="맑은 고딕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2A21C-F677-4420-9DB2-AE432CF8F66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50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  <a:defRPr/>
            </a:pPr>
            <a:r>
              <a:rPr lang="en-US" dirty="0"/>
              <a:t>~~</a:t>
            </a:r>
            <a:endParaRPr lang="ko-KR" altLang="en-US" dirty="0"/>
          </a:p>
          <a:p>
            <a:pPr marL="228600" indent="-228600">
              <a:buAutoNum type="arabicParenBoth"/>
              <a:defRPr/>
            </a:pPr>
            <a:r>
              <a:rPr lang="en-US" smtClean="0">
                <a:ea typeface="맑은 고딕"/>
              </a:rPr>
              <a:t>QMIX is popular and fundamental algorithm in MARL.</a:t>
            </a:r>
            <a:endParaRPr lang="en-US" smtClean="0"/>
          </a:p>
          <a:p>
            <a:pPr marL="228600" indent="-228600">
              <a:buAutoNum type="arabicParenBoth"/>
              <a:defRPr/>
            </a:pPr>
            <a:r>
              <a:rPr lang="en-US" sz="1200" b="1" smtClean="0"/>
              <a:t>QMIX+MANR</a:t>
            </a:r>
            <a:r>
              <a:rPr lang="en-US" sz="1200" smtClean="0"/>
              <a:t> </a:t>
            </a:r>
            <a:r>
              <a:rPr lang="en-US" sz="1200" dirty="0"/>
              <a:t>denotes QMIX combined with our proposed method, and </a:t>
            </a:r>
            <a:r>
              <a:rPr lang="en-US" sz="1200" b="1" dirty="0"/>
              <a:t>QMIX+TL</a:t>
            </a:r>
            <a:r>
              <a:rPr lang="en-US" sz="1200" dirty="0"/>
              <a:t> is the application of vanilla transfer learning to QMIX.</a:t>
            </a:r>
            <a:endParaRPr lang="en-US" sz="1200" dirty="0">
              <a:ea typeface="맑은 고딕" panose="020F0502020204030204"/>
            </a:endParaRPr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altLang="ko-KR" sz="1200" dirty="0">
                <a:ea typeface="맑은 고딕"/>
              </a:rPr>
              <a:t>Our method showed a performance improvement of over 7% compared to baseline.</a:t>
            </a:r>
            <a:endParaRPr lang="en-US" sz="1200" dirty="0"/>
          </a:p>
          <a:p>
            <a:pPr marL="228600" indent="-228600">
              <a:buAutoNum type="arabicParenBoth"/>
              <a:defRPr/>
            </a:pPr>
            <a:r>
              <a:rPr lang="en-US" sz="1200" dirty="0"/>
              <a:t>We can see the introduction of MANR has a significant impact on the performance in multi-agent problem.</a:t>
            </a:r>
            <a:endParaRPr lang="en-US" sz="1200" dirty="0">
              <a:ea typeface="맑은 고딕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2A21C-F677-4420-9DB2-AE432CF8F66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738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AutoNum type="arabicParenBoth"/>
            </a:pPr>
            <a:r>
              <a:rPr lang="en-US" altLang="ko-KR" dirty="0">
                <a:latin typeface="Calibri"/>
                <a:ea typeface="맑은 고딕"/>
                <a:cs typeface="Calibri"/>
              </a:rPr>
              <a:t>Furthermore,</a:t>
            </a:r>
            <a:r>
              <a:rPr lang="en-US" altLang="ko-KR" baseline="0" dirty="0">
                <a:latin typeface="Calibri"/>
                <a:ea typeface="맑은 고딕"/>
                <a:cs typeface="Calibri"/>
              </a:rPr>
              <a:t> </a:t>
            </a:r>
            <a:r>
              <a:rPr lang="en-US" dirty="0"/>
              <a:t>we want</a:t>
            </a:r>
            <a:r>
              <a:rPr lang="en-US" baseline="0" dirty="0"/>
              <a:t> to </a:t>
            </a:r>
            <a:r>
              <a:rPr lang="en-US" dirty="0"/>
              <a:t>show that if our method</a:t>
            </a:r>
            <a:r>
              <a:rPr lang="en-US" baseline="0" dirty="0"/>
              <a:t> </a:t>
            </a:r>
            <a:r>
              <a:rPr lang="en-US" baseline="0" dirty="0" smtClean="0"/>
              <a:t>contributes to </a:t>
            </a:r>
            <a:r>
              <a:rPr lang="en-US" baseline="0" dirty="0"/>
              <a:t>the robustness improvement.</a:t>
            </a: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AutoNum type="arabicParenBoth"/>
            </a:pPr>
            <a:r>
              <a:rPr lang="en-US" dirty="0"/>
              <a:t>Robustness is typically defined as the degree of stability in predictive performance despite variations in input data.</a:t>
            </a:r>
            <a:endParaRPr lang="en-US" dirty="0">
              <a:ea typeface="맑은 고딕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AutoNum type="arabicParenBoth"/>
            </a:pPr>
            <a:r>
              <a:rPr lang="en-US" dirty="0"/>
              <a:t>In particular, we needed a task independent metric, so we designed a metric using normalized robustness.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AutoNum type="arabicParenBoth"/>
            </a:pPr>
            <a:r>
              <a:rPr lang="en-US" dirty="0">
                <a:latin typeface="맑은 고딕" panose="020F0502020204030204"/>
                <a:ea typeface="맑은 고딕"/>
                <a:cs typeface="Calibri"/>
              </a:rPr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2A21C-F677-4420-9DB2-AE432CF8F66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255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AutoNum type="arabicParenBoth"/>
            </a:pPr>
            <a:r>
              <a:rPr lang="en-US" dirty="0" smtClean="0"/>
              <a:t>We </a:t>
            </a:r>
            <a:r>
              <a:rPr lang="en-US" dirty="0"/>
              <a:t>show the robustness of our method using previously defined metric</a:t>
            </a:r>
            <a:r>
              <a:rPr lang="en-US" dirty="0" smtClean="0"/>
              <a:t>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AutoNum type="arabicParenBoth"/>
            </a:pPr>
            <a:r>
              <a:rPr lang="en-US" dirty="0" smtClean="0">
                <a:ea typeface="맑은 고딕"/>
              </a:rPr>
              <a:t>~~~</a:t>
            </a:r>
            <a:endParaRPr lang="en-US" dirty="0">
              <a:ea typeface="맑은 고딕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AutoNum type="arabicParenBoth"/>
            </a:pPr>
            <a:r>
              <a:rPr lang="en-US" dirty="0" smtClean="0"/>
              <a:t>Our </a:t>
            </a:r>
            <a:r>
              <a:rPr lang="en-US" dirty="0"/>
              <a:t>method performed better than </a:t>
            </a:r>
            <a:r>
              <a:rPr lang="en-US" dirty="0" smtClean="0"/>
              <a:t>baseline.</a:t>
            </a:r>
            <a:endParaRPr lang="en-US" dirty="0">
              <a:ea typeface="맑은 고딕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AutoNum type="arabicParenBoth"/>
            </a:pPr>
            <a:r>
              <a:rPr lang="en-US" dirty="0" smtClean="0">
                <a:ea typeface="맑은 고딕"/>
              </a:rPr>
              <a:t>Although</a:t>
            </a:r>
            <a:r>
              <a:rPr lang="en-US" dirty="0">
                <a:ea typeface="맑은 고딕"/>
              </a:rPr>
              <a:t>, we evaluate the</a:t>
            </a:r>
            <a:r>
              <a:rPr lang="en-US" dirty="0"/>
              <a:t> diversity</a:t>
            </a:r>
            <a:r>
              <a:rPr lang="en-US" altLang="ko-KR" dirty="0">
                <a:ea typeface="맑은 고딕"/>
              </a:rPr>
              <a:t> of the state space using </a:t>
            </a:r>
            <a:r>
              <a:rPr lang="en-US" dirty="0" smtClean="0"/>
              <a:t>entropy.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AutoNum type="arabicParenBoth"/>
            </a:pPr>
            <a:r>
              <a:rPr lang="en-US" dirty="0" smtClean="0"/>
              <a:t>Our </a:t>
            </a:r>
            <a:r>
              <a:rPr lang="en-US" dirty="0"/>
              <a:t>method has improved entropy compared to the </a:t>
            </a:r>
            <a:r>
              <a:rPr lang="en-US" dirty="0" smtClean="0"/>
              <a:t>baseline.</a:t>
            </a:r>
            <a:endParaRPr lang="en-US" dirty="0">
              <a:ea typeface="맑은 고딕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AutoNum type="arabicParenBoth"/>
            </a:pPr>
            <a:r>
              <a:rPr lang="en-US" altLang="ko-KR" dirty="0" smtClean="0">
                <a:ea typeface="맑은 고딕"/>
              </a:rPr>
              <a:t>These </a:t>
            </a:r>
            <a:r>
              <a:rPr lang="en-US" altLang="ko-KR" dirty="0">
                <a:ea typeface="맑은 고딕"/>
              </a:rPr>
              <a:t>results suggest that our method helps to make the model more robust by improving its generalization</a:t>
            </a:r>
            <a:r>
              <a:rPr lang="en-US" altLang="ko-KR" dirty="0" smtClean="0">
                <a:ea typeface="맑은 고딕"/>
              </a:rPr>
              <a:t>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AutoNum type="arabicParenBoth"/>
            </a:pPr>
            <a:endParaRPr lang="en-US" altLang="ko-KR" dirty="0" smtClean="0">
              <a:ea typeface="맑은 고딕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dirty="0" smtClean="0">
                <a:ea typeface="맑은 고딕"/>
              </a:rPr>
              <a:t>n:</a:t>
            </a:r>
            <a:r>
              <a:rPr lang="en-US" altLang="ko-KR" baseline="0" dirty="0" smtClean="0">
                <a:ea typeface="맑은 고딕"/>
              </a:rPr>
              <a:t> # of features, b: # of interval discretizing each feature.</a:t>
            </a:r>
            <a:endParaRPr lang="en-US" altLang="ko-KR" dirty="0">
              <a:ea typeface="맑은 고딕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2A21C-F677-4420-9DB2-AE432CF8F66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460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en-US" altLang="ko-KR" dirty="0" smtClean="0">
                <a:ea typeface="맑은 고딕"/>
              </a:rPr>
              <a:t>To</a:t>
            </a:r>
            <a:r>
              <a:rPr lang="ko-KR" dirty="0" smtClean="0">
                <a:ea typeface="맑은 고딕"/>
              </a:rPr>
              <a:t> </a:t>
            </a:r>
            <a:r>
              <a:rPr lang="ko-KR" dirty="0">
                <a:ea typeface="맑은 고딕"/>
              </a:rPr>
              <a:t>verify qualitative results, we conducted </a:t>
            </a:r>
            <a:r>
              <a:rPr lang="en-US" altLang="ko-KR" dirty="0">
                <a:ea typeface="맑은 고딕"/>
              </a:rPr>
              <a:t>t-SNE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and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PCA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 smtClean="0">
                <a:ea typeface="맑은 고딕"/>
              </a:rPr>
              <a:t>analysis.</a:t>
            </a:r>
          </a:p>
          <a:p>
            <a:pPr marL="228600" indent="-228600">
              <a:buAutoNum type="arabicParenBoth"/>
            </a:pPr>
            <a:r>
              <a:rPr lang="en-US" dirty="0" smtClean="0"/>
              <a:t>Our </a:t>
            </a:r>
            <a:r>
              <a:rPr lang="en-US" dirty="0"/>
              <a:t>method, the blue one, covers a larger area than the orange </a:t>
            </a:r>
            <a:r>
              <a:rPr lang="en-US" dirty="0" smtClean="0"/>
              <a:t>one.</a:t>
            </a:r>
            <a:endParaRPr lang="en-US" dirty="0">
              <a:ea typeface="맑은 고딕"/>
            </a:endParaRPr>
          </a:p>
          <a:p>
            <a:pPr marL="228600" indent="-228600">
              <a:buAutoNum type="arabicParenBoth"/>
            </a:pPr>
            <a:r>
              <a:rPr lang="ko-KR" dirty="0" smtClean="0">
                <a:ea typeface="맑은 고딕"/>
              </a:rPr>
              <a:t>The </a:t>
            </a:r>
            <a:r>
              <a:rPr lang="ko-KR" dirty="0">
                <a:ea typeface="맑은 고딕"/>
              </a:rPr>
              <a:t>expanded visualization demonstrates that our method has a better </a:t>
            </a:r>
            <a:r>
              <a:rPr lang="en-US" altLang="ko-KR" dirty="0">
                <a:ea typeface="맑은 고딕"/>
              </a:rPr>
              <a:t>generalization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capability.</a:t>
            </a:r>
            <a:endParaRPr lang="ko-KR" altLang="en-US" dirty="0">
              <a:ea typeface="맑은 고딕"/>
            </a:endParaRPr>
          </a:p>
          <a:p>
            <a:pPr marL="228600" indent="-228600">
              <a:buAutoNum type="arabicPeriod"/>
            </a:pP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--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We collect 10,000 state samples and use t-SNE clustering and PCA projection. First, the t-SNE visualization shows that our method has increased sample diversity. Next, in PCA visualization, our method relaxes and spreads out over a wider range. It means that our method makes the model more </a:t>
            </a:r>
            <a:r>
              <a:rPr lang="en-US" altLang="ko-KR" dirty="0" smtClean="0">
                <a:ea typeface="맑은 고딕"/>
              </a:rPr>
              <a:t>general.</a:t>
            </a:r>
            <a:endParaRPr lang="en-US" altLang="ko-KR" dirty="0">
              <a:ea typeface="맑은 고딕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2A21C-F677-4420-9DB2-AE432CF8F66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909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2A21C-F677-4420-9DB2-AE432CF8F66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491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2A21C-F677-4420-9DB2-AE432CF8F66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933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AutoNum type="arabicParenBoth"/>
            </a:pPr>
            <a:r>
              <a:rPr lang="en-US" altLang="ko-KR" dirty="0"/>
              <a:t>Multi-agent systems require control over each agent to achieve a common goal, and they have high scalability for various applications,</a:t>
            </a:r>
            <a:r>
              <a:rPr lang="en-US" altLang="ko-KR" baseline="0" dirty="0"/>
              <a:t> such as ~~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AutoNum type="arabicParenBoth"/>
            </a:pPr>
            <a:r>
              <a:rPr lang="en-US" altLang="ko-KR" dirty="0">
                <a:ea typeface="맑은 고딕"/>
              </a:rPr>
              <a:t>In</a:t>
            </a:r>
            <a:r>
              <a:rPr lang="en-US" altLang="ko-KR" baseline="0" dirty="0">
                <a:ea typeface="맑은 고딕"/>
              </a:rPr>
              <a:t> particular, ~~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AutoNum type="arabicParenBoth"/>
            </a:pPr>
            <a:r>
              <a:rPr lang="en-US" altLang="ko-KR" dirty="0">
                <a:ea typeface="맑은 고딕"/>
              </a:rPr>
              <a:t>MARL suffers from a large state and action space compared to single-agent RL, which makes the learning process more difficult.</a:t>
            </a:r>
          </a:p>
          <a:p>
            <a: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altLang="ko-KR" dirty="0">
                <a:ea typeface="맑은 고딕"/>
              </a:rPr>
              <a:t>Several approaches have been proposed to solve this problem, such as reward shaping, </a:t>
            </a:r>
            <a:r>
              <a:rPr lang="en-US" altLang="ko-KR" dirty="0" smtClean="0">
                <a:ea typeface="맑은 고딕"/>
              </a:rPr>
              <a:t>CTDE paradigm, which means </a:t>
            </a:r>
            <a:r>
              <a:rPr lang="en-US" altLang="ko-KR" dirty="0">
                <a:ea typeface="맑은 고딕"/>
              </a:rPr>
              <a:t>centralized</a:t>
            </a:r>
            <a:r>
              <a:rPr lang="en-US" altLang="ko-KR" baseline="0" dirty="0">
                <a:ea typeface="맑은 고딕"/>
              </a:rPr>
              <a:t> training with decentralized </a:t>
            </a:r>
            <a:r>
              <a:rPr lang="en-US" altLang="ko-KR" baseline="0" dirty="0" smtClean="0">
                <a:ea typeface="맑은 고딕"/>
              </a:rPr>
              <a:t>execution.</a:t>
            </a:r>
            <a:endParaRPr lang="en-US" altLang="ko-KR" dirty="0">
              <a:ea typeface="맑은 고딕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AutoNum type="arabicParenBoth"/>
            </a:pPr>
            <a:r>
              <a:rPr lang="en-US" altLang="ko-KR" dirty="0">
                <a:ea typeface="맑은 고딕"/>
              </a:rPr>
              <a:t>However, we aimed to solve the problem by improving sample efficiency.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2A21C-F677-4420-9DB2-AE432CF8F66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161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2A21C-F677-4420-9DB2-AE432CF8F66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58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2A21C-F677-4420-9DB2-AE432CF8F66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245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  <a:defRPr/>
            </a:pPr>
            <a:r>
              <a:rPr lang="en-US" dirty="0"/>
              <a:t>Sample efficiency means how well a model can perform with limited training data.</a:t>
            </a:r>
          </a:p>
          <a:p>
            <a:pPr marL="228600" indent="-228600">
              <a:buAutoNum type="arabicParenBoth"/>
              <a:defRPr/>
            </a:pPr>
            <a:r>
              <a:rPr lang="en-US" dirty="0"/>
              <a:t>It’s important because collecting training data is time-consuming and uses a lot of computing resources.</a:t>
            </a:r>
          </a:p>
          <a:p>
            <a:pPr marL="228600" indent="-228600">
              <a:buAutoNum type="arabicParenBoth"/>
              <a:defRPr/>
            </a:pPr>
            <a:r>
              <a:rPr lang="en-US" altLang="ko-KR" sz="1200" dirty="0">
                <a:ea typeface="맑은 고딕"/>
              </a:rPr>
              <a:t>Specifically, in multi-agent settings, agents interact not only with the environment but also with other agents.</a:t>
            </a:r>
          </a:p>
          <a:p>
            <a:pPr marL="228600" indent="-228600">
              <a:buAutoNum type="arabicParenBoth"/>
              <a:defRPr/>
            </a:pPr>
            <a:r>
              <a:rPr lang="en-US" altLang="ko-KR" sz="1200" dirty="0">
                <a:ea typeface="맑은 고딕"/>
              </a:rPr>
              <a:t>It leads to larger state and action spaces with the number of agents.</a:t>
            </a:r>
          </a:p>
          <a:p>
            <a:pPr marL="228600" indent="-228600">
              <a:buAutoNum type="arabicParenBoth"/>
              <a:defRPr/>
            </a:pPr>
            <a:r>
              <a:rPr lang="en-US" altLang="ko-KR" sz="1200" dirty="0">
                <a:ea typeface="맑은 고딕"/>
              </a:rPr>
              <a:t>To solve this challenge, we explore sample efficient learning to train good policies with limited interactions.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2A21C-F677-4420-9DB2-AE432CF8F66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414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>
                <a:ea typeface="맑은 고딕"/>
              </a:rPr>
              <a:t>We concentrated on transfer learning to deal with sample efficiency.</a:t>
            </a:r>
          </a:p>
          <a:p>
            <a:pPr>
              <a:defRPr/>
            </a:pPr>
            <a:r>
              <a:rPr lang="en-US" dirty="0"/>
              <a:t>It is regarded as one of the most popular methods for improving sample efficiency in reinforcement learning. </a:t>
            </a:r>
            <a:endParaRPr lang="en-US" altLang="ko-KR" dirty="0"/>
          </a:p>
          <a:p>
            <a:pPr>
              <a:defRPr/>
            </a:pPr>
            <a:endParaRPr lang="en-US" dirty="0">
              <a:ea typeface="맑은 고딕"/>
            </a:endParaRPr>
          </a:p>
          <a:p>
            <a:pPr>
              <a:defRPr/>
            </a:pPr>
            <a:r>
              <a:rPr lang="en-US" dirty="0">
                <a:ea typeface="맑은 고딕"/>
              </a:rPr>
              <a:t>(2) ~~</a:t>
            </a:r>
            <a:endParaRPr lang="en-US" dirty="0"/>
          </a:p>
          <a:p>
            <a:pPr>
              <a:defRPr/>
            </a:pPr>
            <a:r>
              <a:rPr lang="en-US" dirty="0">
                <a:ea typeface="맑은 고딕"/>
              </a:rPr>
              <a:t>(3) ~~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ko-KR" dirty="0">
                <a:ea typeface="맑은 고딕"/>
              </a:rPr>
              <a:t>(4) </a:t>
            </a:r>
            <a:r>
              <a:rPr lang="en-US" dirty="0"/>
              <a:t>Transfer learning can reduce this problem by applying learned knowledge to target task.</a:t>
            </a:r>
            <a:endParaRPr lang="en-US" dirty="0">
              <a:ea typeface="맑은 고딕" panose="020F0502020204030204"/>
            </a:endParaRPr>
          </a:p>
          <a:p>
            <a:pPr>
              <a:defRPr/>
            </a:pPr>
            <a:r>
              <a:rPr lang="en-US" altLang="ko-KR" dirty="0">
                <a:ea typeface="맑은 고딕"/>
              </a:rPr>
              <a:t>(5) </a:t>
            </a:r>
            <a:r>
              <a:rPr lang="en-US" dirty="0"/>
              <a:t>This approach in turn helps to improve the sample efficiency of RL.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2A21C-F677-4420-9DB2-AE432CF8F66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246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ea typeface="맑은 고딕"/>
              </a:rPr>
              <a:t>(1) There are several examples of using transfer learning to increase sample efficiency.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ea typeface="맑은 고딕"/>
              </a:rPr>
              <a:t>(2) First of</a:t>
            </a:r>
            <a:r>
              <a:rPr lang="en-US" altLang="ko-KR" baseline="0" dirty="0">
                <a:ea typeface="맑은 고딕"/>
              </a:rPr>
              <a:t> all</a:t>
            </a:r>
            <a:r>
              <a:rPr lang="en-US" altLang="ko-KR" dirty="0">
                <a:ea typeface="맑은 고딕"/>
              </a:rPr>
              <a:t>, starting with a simplified chess board and advancing to the original chess game, the agent can make rapid progress.</a:t>
            </a:r>
            <a:endParaRPr lang="ko-KR" altLang="en-US" dirty="0">
              <a:ea typeface="맑은 고딕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ea typeface="맑은 고딕"/>
              </a:rPr>
              <a:t>(3) Next, </a:t>
            </a:r>
            <a:r>
              <a:rPr lang="en-US" altLang="ko-KR" i="0" strike="noStrike" dirty="0">
                <a:ea typeface="맑은 고딕"/>
              </a:rPr>
              <a:t>since real-world interaction is expensive, transferring agents trained in simulation to the real world can reduce learning costs.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2A21C-F677-4420-9DB2-AE432CF8F66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118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altLang="ko-KR" sz="1200" dirty="0">
                <a:ea typeface="맑은 고딕"/>
              </a:rPr>
              <a:t>Transfer learning has many benefits, but </a:t>
            </a:r>
            <a:r>
              <a:rPr lang="en-US" altLang="ko-KR" dirty="0">
                <a:ea typeface="맑은 고딕"/>
              </a:rPr>
              <a:t>there is a gap between the source task and the target task.</a:t>
            </a:r>
          </a:p>
          <a:p>
            <a: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altLang="ko-KR" dirty="0">
                <a:ea typeface="맑은 고딕"/>
              </a:rPr>
              <a:t>This gap hinders the performance of transfer learning.</a:t>
            </a:r>
          </a:p>
          <a:p>
            <a: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altLang="ko-KR" dirty="0">
                <a:ea typeface="맑은 고딕"/>
              </a:rPr>
              <a:t>It should be addressed during source task learning.</a:t>
            </a:r>
          </a:p>
          <a:p>
            <a: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altLang="ko-KR" dirty="0">
                <a:ea typeface="맑은 고딕"/>
              </a:rPr>
              <a:t>However, many transfer learning methods do not consider extension to the target task.</a:t>
            </a:r>
          </a:p>
          <a:p>
            <a: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altLang="ko-KR" dirty="0">
                <a:ea typeface="맑은 고딕"/>
              </a:rPr>
              <a:t>To improve</a:t>
            </a:r>
            <a:r>
              <a:rPr lang="en-US" altLang="ko-KR" baseline="0" dirty="0">
                <a:ea typeface="맑은 고딕"/>
              </a:rPr>
              <a:t> this, </a:t>
            </a:r>
            <a:r>
              <a:rPr lang="en-US" altLang="ko-KR" dirty="0">
                <a:ea typeface="맑은 고딕"/>
              </a:rPr>
              <a:t>we propose a method for collecting task-invariant knowledge through exploration in the source task</a:t>
            </a:r>
            <a:r>
              <a:rPr lang="en-US" altLang="ko-KR" dirty="0" smtClean="0">
                <a:ea typeface="맑은 고딕"/>
              </a:rPr>
              <a:t>.</a:t>
            </a:r>
            <a:endParaRPr lang="en-US" altLang="ko-KR" dirty="0">
              <a:ea typeface="맑은 고딕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2A21C-F677-4420-9DB2-AE432CF8F66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80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~~</a:t>
            </a:r>
            <a:endParaRPr lang="ko-KR" altLang="en-US" dirty="0"/>
          </a:p>
          <a:p>
            <a:r>
              <a:rPr lang="en-US" altLang="ko-KR" dirty="0">
                <a:ea typeface="맑은 고딕"/>
              </a:rPr>
              <a:t>(2) Each agents’ </a:t>
            </a:r>
            <a:r>
              <a:rPr lang="en-US" altLang="ko-KR" dirty="0">
                <a:solidFill>
                  <a:schemeClr val="accent4"/>
                </a:solidFill>
                <a:ea typeface="맑은 고딕"/>
              </a:rPr>
              <a:t>observations</a:t>
            </a:r>
            <a:r>
              <a:rPr lang="en-US" altLang="ko-KR" dirty="0">
                <a:ea typeface="맑은 고딕"/>
              </a:rPr>
              <a:t> are </a:t>
            </a:r>
            <a:r>
              <a:rPr lang="en-US" altLang="ko-KR" dirty="0">
                <a:solidFill>
                  <a:srgbClr val="FF0000"/>
                </a:solidFill>
                <a:ea typeface="맑은 고딕"/>
              </a:rPr>
              <a:t>randomized</a:t>
            </a:r>
            <a:r>
              <a:rPr lang="en-US" altLang="ko-KR" dirty="0">
                <a:ea typeface="맑은 고딕"/>
              </a:rPr>
              <a:t> by a random layer,</a:t>
            </a:r>
            <a:r>
              <a:rPr lang="en-US" altLang="ko-KR" baseline="0" dirty="0">
                <a:ea typeface="맑은 고딕"/>
              </a:rPr>
              <a:t> which is </a:t>
            </a:r>
            <a:r>
              <a:rPr lang="en-US" altLang="ko-KR" dirty="0"/>
              <a:t>parameterized by phi.</a:t>
            </a:r>
            <a:endParaRPr lang="en-US" altLang="ko-KR" dirty="0">
              <a:ea typeface="맑은 고딕"/>
            </a:endParaRPr>
          </a:p>
          <a:p>
            <a:r>
              <a:rPr lang="en-US" altLang="ko-KR" dirty="0"/>
              <a:t>Each element </a:t>
            </a:r>
            <a:r>
              <a:rPr lang="en-US" altLang="ko-KR" dirty="0" err="1"/>
              <a:t>phi_j</a:t>
            </a:r>
            <a:r>
              <a:rPr lang="en-US" altLang="ko-KR" dirty="0"/>
              <a:t> is independently sampled from a uniform distribution.</a:t>
            </a:r>
            <a:endParaRPr lang="ko-KR" altLang="en-US" dirty="0"/>
          </a:p>
          <a:p>
            <a:r>
              <a:rPr lang="en-US" dirty="0"/>
              <a:t>(3) It aims to increase the diversity of the data so that the agents learn generalized and robust policies.</a:t>
            </a:r>
          </a:p>
          <a:p>
            <a:endParaRPr lang="en-US" altLang="ko-KR" dirty="0"/>
          </a:p>
          <a:p>
            <a:r>
              <a:rPr lang="en-US" altLang="ko-KR" dirty="0"/>
              <a:t>There are two advantages.</a:t>
            </a:r>
            <a:endParaRPr lang="en-US" dirty="0"/>
          </a:p>
          <a:p>
            <a:r>
              <a:rPr lang="en-US" dirty="0"/>
              <a:t>(4) First of all,</a:t>
            </a:r>
            <a:r>
              <a:rPr lang="en-US" baseline="0" dirty="0"/>
              <a:t> </a:t>
            </a:r>
            <a:r>
              <a:rPr lang="en-US" dirty="0"/>
              <a:t>the diversity helps the agents learn generalized knowledge, and allows for robust transfer to </a:t>
            </a:r>
            <a:r>
              <a:rPr lang="en-US" i="0" dirty="0"/>
              <a:t>target task.</a:t>
            </a:r>
            <a:endParaRPr lang="en-US" i="0" dirty="0">
              <a:ea typeface="맑은 고딕"/>
            </a:endParaRPr>
          </a:p>
          <a:p>
            <a:r>
              <a:rPr lang="en-US" dirty="0"/>
              <a:t>(5) Second, the injected randomness decreases overfitting to specific observation patterns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2A21C-F677-4420-9DB2-AE432CF8F66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83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altLang="ko-KR" dirty="0" smtClean="0"/>
              <a:t>Our method can be applied to most MARL algorithms, and we applied it to the QMIX algorithm. </a:t>
            </a:r>
            <a:r>
              <a:rPr lang="en-US" altLang="ko-KR" dirty="0" smtClean="0">
                <a:ea typeface="맑은 고딕"/>
              </a:rPr>
              <a:t>QMIX is popular and fundamental algorithm in MARL.</a:t>
            </a:r>
            <a:endParaRPr lang="en-US" altLang="ko-KR" dirty="0" smtClean="0"/>
          </a:p>
          <a:p>
            <a:pPr marL="228600" indent="-228600">
              <a:buAutoNum type="arabicParenBoth"/>
            </a:pPr>
            <a:r>
              <a:rPr lang="en-US" altLang="ko-KR" dirty="0" smtClean="0"/>
              <a:t>QMIX consists of individual agent networks and a mixer network.</a:t>
            </a:r>
          </a:p>
          <a:p>
            <a:pPr marL="228600" indent="-228600">
              <a:buAutoNum type="arabicParenBoth"/>
            </a:pPr>
            <a:r>
              <a:rPr lang="en-US" altLang="ko-KR" dirty="0" smtClean="0"/>
              <a:t>The agent networks take observations as input and generate Q-values representing the expected reward for each action.</a:t>
            </a:r>
          </a:p>
          <a:p>
            <a:pPr marL="228600" indent="-228600">
              <a:buAutoNum type="arabicParenBoth"/>
            </a:pPr>
            <a:r>
              <a:rPr lang="en-US" altLang="ko-KR" dirty="0" smtClean="0"/>
              <a:t>The mixer network combines these Q-values to predict team rewards, which enables cooperative decision making during backpropagation by assigning rewards to each agent.</a:t>
            </a:r>
          </a:p>
          <a:p>
            <a:pPr marL="228600" indent="-228600">
              <a:buAutoNum type="arabicParenBoth"/>
            </a:pPr>
            <a:r>
              <a:rPr lang="en-US" altLang="ko-KR" dirty="0" smtClean="0"/>
              <a:t>The framework is trained using TD loss, defined as the mean squared error between the target Q-value based on actual rewards and the model's predicted Q-value.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2A21C-F677-4420-9DB2-AE432CF8F66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226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altLang="ko-KR" dirty="0" smtClean="0"/>
              <a:t>Our method can be applied to most MARL algorithms, and we applied it to the QMIX algorithm. </a:t>
            </a:r>
            <a:r>
              <a:rPr lang="en-US" altLang="ko-KR" dirty="0" smtClean="0">
                <a:ea typeface="맑은 고딕"/>
              </a:rPr>
              <a:t>QMIX is popular and fundamental algorithm in MARL.</a:t>
            </a:r>
            <a:endParaRPr lang="en-US" altLang="ko-KR" dirty="0" smtClean="0"/>
          </a:p>
          <a:p>
            <a:pPr marL="228600" indent="-228600">
              <a:buAutoNum type="arabicParenBoth"/>
            </a:pPr>
            <a:r>
              <a:rPr lang="en-US" altLang="ko-KR" dirty="0" smtClean="0"/>
              <a:t>QMIX consists of individual agent networks and a mixer network.</a:t>
            </a:r>
          </a:p>
          <a:p>
            <a:pPr marL="228600" indent="-228600">
              <a:buAutoNum type="arabicParenBoth"/>
            </a:pPr>
            <a:r>
              <a:rPr lang="en-US" altLang="ko-KR" dirty="0" smtClean="0"/>
              <a:t>The agent networks take observations as input and generate Q-values representing the expected reward for each action.</a:t>
            </a:r>
          </a:p>
          <a:p>
            <a:pPr marL="228600" indent="-228600">
              <a:buAutoNum type="arabicParenBoth"/>
            </a:pPr>
            <a:r>
              <a:rPr lang="en-US" altLang="ko-KR" dirty="0" smtClean="0"/>
              <a:t>The mixer network combines these Q-values to predict team rewards, which enables cooperative decision making during backpropagation by assigning rewards to each agent.</a:t>
            </a:r>
          </a:p>
          <a:p>
            <a:pPr marL="228600" indent="-228600">
              <a:buAutoNum type="arabicParenBoth"/>
            </a:pPr>
            <a:r>
              <a:rPr lang="en-US" altLang="ko-KR" dirty="0" smtClean="0"/>
              <a:t>The framework is trained using TD loss, defined as the mean squared error between the target Q-value based on actual rewards and the model's predicted Q-value.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2A21C-F677-4420-9DB2-AE432CF8F66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84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4A56-6D59-4441-9CD3-F12A30AEB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724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4A56-6D59-4441-9CD3-F12A30AEB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52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4A56-6D59-4441-9CD3-F12A30AEB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11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4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B4906A-FA1A-45F9-A804-6F2746A3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DAC417-15C9-4DF5-A0AA-F7C1B24B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EE7F48-7A8C-4AAA-99EC-153D2E1D6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4A56-6D59-4441-9CD3-F12A30AEB472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/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297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4A56-6D59-4441-9CD3-F12A30AEB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619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4A56-6D59-4441-9CD3-F12A30AEB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39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4A56-6D59-4441-9CD3-F12A30AEB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400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4A56-6D59-4441-9CD3-F12A30AEB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174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4A56-6D59-4441-9CD3-F12A30AEB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67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4A56-6D59-4441-9CD3-F12A30AEB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88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4A56-6D59-4441-9CD3-F12A30AEB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10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2024-10-30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E4A56-6D59-4441-9CD3-F12A30AEB472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837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6.png"/><Relationship Id="rId3" Type="http://schemas.openxmlformats.org/officeDocument/2006/relationships/image" Target="../media/image9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4.png"/><Relationship Id="rId4" Type="http://schemas.openxmlformats.org/officeDocument/2006/relationships/image" Target="../media/image101.png"/><Relationship Id="rId9" Type="http://schemas.openxmlformats.org/officeDocument/2006/relationships/image" Target="../media/image15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6.png"/><Relationship Id="rId3" Type="http://schemas.openxmlformats.org/officeDocument/2006/relationships/image" Target="../media/image9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2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4.png"/><Relationship Id="rId4" Type="http://schemas.openxmlformats.org/officeDocument/2006/relationships/image" Target="../media/image10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40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0.png"/><Relationship Id="rId5" Type="http://schemas.openxmlformats.org/officeDocument/2006/relationships/image" Target="../media/image2.png"/><Relationship Id="rId10" Type="http://schemas.openxmlformats.org/officeDocument/2006/relationships/image" Target="../media/image29.png"/><Relationship Id="rId4" Type="http://schemas.openxmlformats.org/officeDocument/2006/relationships/image" Target="../media/image250.png"/><Relationship Id="rId9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image" Target="../media/image9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6.png"/><Relationship Id="rId4" Type="http://schemas.openxmlformats.org/officeDocument/2006/relationships/image" Target="../media/image10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6.png"/><Relationship Id="rId3" Type="http://schemas.openxmlformats.org/officeDocument/2006/relationships/image" Target="../media/image9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4.png"/><Relationship Id="rId4" Type="http://schemas.openxmlformats.org/officeDocument/2006/relationships/image" Target="../media/image10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6.png"/><Relationship Id="rId3" Type="http://schemas.openxmlformats.org/officeDocument/2006/relationships/image" Target="../media/image9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5" Type="http://schemas.openxmlformats.org/officeDocument/2006/relationships/image" Target="../media/image25.png"/><Relationship Id="rId10" Type="http://schemas.openxmlformats.org/officeDocument/2006/relationships/image" Target="../media/image16.png"/><Relationship Id="rId19" Type="http://schemas.openxmlformats.org/officeDocument/2006/relationships/image" Target="../media/image24.png"/><Relationship Id="rId4" Type="http://schemas.openxmlformats.org/officeDocument/2006/relationships/image" Target="../media/image10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30177-5C30-41CF-B89B-21AAA0993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1661746"/>
            <a:ext cx="11582400" cy="1602032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Multi-Agent Network Randomization for Robust Knowledge Transfer in Deep Multi-Agent Reinforcement Learning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387476-4F74-4D25-98AF-45C6598FD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3538"/>
            <a:ext cx="9144000" cy="1655762"/>
          </a:xfrm>
        </p:spPr>
        <p:txBody>
          <a:bodyPr/>
          <a:lstStyle/>
          <a:p>
            <a:r>
              <a:rPr lang="en-US" altLang="ko-KR" u="sng" dirty="0"/>
              <a:t>Dohyun Kim</a:t>
            </a:r>
            <a:r>
              <a:rPr lang="en-US" altLang="ko-KR" dirty="0"/>
              <a:t>, </a:t>
            </a:r>
            <a:r>
              <a:rPr lang="en-US" altLang="ko-KR" dirty="0" err="1"/>
              <a:t>Hoseong</a:t>
            </a:r>
            <a:r>
              <a:rPr lang="en-US" altLang="ko-KR" dirty="0"/>
              <a:t> Jung, </a:t>
            </a:r>
            <a:r>
              <a:rPr lang="en-US" altLang="ko-KR" dirty="0" err="1"/>
              <a:t>Jungho</a:t>
            </a:r>
            <a:r>
              <a:rPr lang="en-US" altLang="ko-KR" dirty="0"/>
              <a:t> Bae</a:t>
            </a:r>
            <a:r>
              <a:rPr lang="en-US" altLang="ko-KR" baseline="30000" dirty="0"/>
              <a:t>*</a:t>
            </a:r>
            <a:endParaRPr lang="en-US" altLang="ko-KR" dirty="0"/>
          </a:p>
          <a:p>
            <a:r>
              <a:rPr lang="en-US" altLang="ko-KR" dirty="0"/>
              <a:t>Agency for Defense Development</a:t>
            </a:r>
          </a:p>
          <a:p>
            <a:r>
              <a:rPr lang="en-US" altLang="ko-KR" dirty="0"/>
              <a:t>00dh.kim@gmail.com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t="9099" r="22218" b="35103"/>
          <a:stretch/>
        </p:blipFill>
        <p:spPr>
          <a:xfrm>
            <a:off x="304800" y="5349875"/>
            <a:ext cx="2078121" cy="1408177"/>
          </a:xfrm>
          <a:prstGeom prst="rect">
            <a:avLst/>
          </a:prstGeom>
        </p:spPr>
      </p:pic>
      <p:pic>
        <p:nvPicPr>
          <p:cNvPr id="2054" name="Picture 6" descr="ICCAS 20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527" y="5339212"/>
            <a:ext cx="2470484" cy="1300256"/>
          </a:xfrm>
          <a:prstGeom prst="rect">
            <a:avLst/>
          </a:prstGeom>
          <a:solidFill>
            <a:srgbClr val="1C338A"/>
          </a:solidFill>
        </p:spPr>
      </p:pic>
    </p:spTree>
    <p:extLst>
      <p:ext uri="{BB962C8B-B14F-4D97-AF65-F5344CB8AC3E}">
        <p14:creationId xmlns:p14="http://schemas.microsoft.com/office/powerpoint/2010/main" val="109243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379138" y="1929643"/>
            <a:ext cx="3569368" cy="2389749"/>
            <a:chOff x="8379138" y="1929643"/>
            <a:chExt cx="3569368" cy="2389749"/>
          </a:xfrm>
        </p:grpSpPr>
        <p:sp>
          <p:nvSpPr>
            <p:cNvPr id="9" name="Rectangle 8"/>
            <p:cNvSpPr/>
            <p:nvPr/>
          </p:nvSpPr>
          <p:spPr>
            <a:xfrm>
              <a:off x="8379138" y="1946190"/>
              <a:ext cx="3569368" cy="23732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434081" y="1929643"/>
              <a:ext cx="3359574" cy="2389749"/>
              <a:chOff x="3358" y="-38597"/>
              <a:chExt cx="3480368" cy="24756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2" name="Rectangle 221"/>
                  <p:cNvSpPr/>
                  <p:nvPr/>
                </p:nvSpPr>
                <p:spPr>
                  <a:xfrm>
                    <a:off x="2110996" y="943500"/>
                    <a:ext cx="386632" cy="33995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607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kumimoji="0" lang="ko-KR" altLang="en-US" sz="160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22" name="Rectangle 2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0996" y="943500"/>
                    <a:ext cx="386632" cy="33995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Rounded Rectangle 222"/>
                  <p:cNvSpPr/>
                  <p:nvPr/>
                </p:nvSpPr>
                <p:spPr>
                  <a:xfrm>
                    <a:off x="1077781" y="1842566"/>
                    <a:ext cx="843451" cy="150659"/>
                  </a:xfrm>
                  <a:prstGeom prst="roundRect">
                    <a:avLst/>
                  </a:prstGeom>
                  <a:solidFill>
                    <a:srgbClr val="5B9BD5">
                      <a:lumMod val="20000"/>
                      <a:lumOff val="80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904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oMath>
                      </m:oMathPara>
                    </a14:m>
                    <a:endParaRPr kumimoji="0" lang="ko-KR" altLang="en-US" sz="904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3" name="Rounded Rectangle 2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7781" y="1842566"/>
                    <a:ext cx="843451" cy="150659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 b="-26923"/>
                    </a:stretch>
                  </a:blip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4" name="Rounded Rectangle 223"/>
                  <p:cNvSpPr/>
                  <p:nvPr/>
                </p:nvSpPr>
                <p:spPr>
                  <a:xfrm>
                    <a:off x="2640275" y="1842566"/>
                    <a:ext cx="843451" cy="150659"/>
                  </a:xfrm>
                  <a:prstGeom prst="roundRect">
                    <a:avLst/>
                  </a:prstGeom>
                  <a:solidFill>
                    <a:srgbClr val="70AD47">
                      <a:lumMod val="20000"/>
                      <a:lumOff val="80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904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oMath>
                      </m:oMathPara>
                    </a14:m>
                    <a:endParaRPr kumimoji="0" lang="ko-KR" altLang="en-US" sz="904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4" name="Rounded Rectangle 2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0275" y="1842566"/>
                    <a:ext cx="843451" cy="150659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 b="-26923"/>
                    </a:stretch>
                  </a:blip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5" name="Straight Arrow Connector 224"/>
              <p:cNvCxnSpPr>
                <a:stCxn id="234" idx="3"/>
                <a:endCxn id="241" idx="2"/>
              </p:cNvCxnSpPr>
              <p:nvPr/>
            </p:nvCxnSpPr>
            <p:spPr>
              <a:xfrm flipV="1">
                <a:off x="1499502" y="1319628"/>
                <a:ext cx="0" cy="194195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26" name="Straight Arrow Connector 225"/>
              <p:cNvCxnSpPr>
                <a:stCxn id="229" idx="3"/>
                <a:endCxn id="242" idx="2"/>
              </p:cNvCxnSpPr>
              <p:nvPr/>
            </p:nvCxnSpPr>
            <p:spPr>
              <a:xfrm flipV="1">
                <a:off x="3061996" y="1319628"/>
                <a:ext cx="0" cy="194195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27" name="Rectangle 226"/>
              <p:cNvSpPr/>
              <p:nvPr/>
            </p:nvSpPr>
            <p:spPr>
              <a:xfrm rot="5400000" flipH="1" flipV="1">
                <a:off x="3278881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 rot="5400000" flipH="1" flipV="1">
                <a:off x="3134294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9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9" name="Rectangle 228"/>
              <p:cNvSpPr/>
              <p:nvPr/>
            </p:nvSpPr>
            <p:spPr>
              <a:xfrm rot="5400000" flipH="1" flipV="1">
                <a:off x="2989707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0" name="Rectangle 229"/>
              <p:cNvSpPr/>
              <p:nvPr/>
            </p:nvSpPr>
            <p:spPr>
              <a:xfrm rot="5400000" flipH="1" flipV="1">
                <a:off x="2845120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7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1" name="Rectangle 230"/>
              <p:cNvSpPr/>
              <p:nvPr/>
            </p:nvSpPr>
            <p:spPr>
              <a:xfrm rot="5400000" flipH="1" flipV="1">
                <a:off x="2700533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>
              <a:xfrm rot="5400000" flipH="1" flipV="1">
                <a:off x="1716387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9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3" name="Rectangle 232"/>
              <p:cNvSpPr/>
              <p:nvPr/>
            </p:nvSpPr>
            <p:spPr>
              <a:xfrm rot="5400000" flipH="1" flipV="1">
                <a:off x="1571800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 rot="5400000" flipH="1" flipV="1">
                <a:off x="1427213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 rot="5400000" flipH="1" flipV="1">
                <a:off x="1282626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7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 rot="5400000" flipH="1" flipV="1">
                <a:off x="1138039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7" name="Rectangle 236"/>
                  <p:cNvSpPr/>
                  <p:nvPr/>
                </p:nvSpPr>
                <p:spPr>
                  <a:xfrm>
                    <a:off x="756511" y="1408181"/>
                    <a:ext cx="464514" cy="3157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73B2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37" name="Rectangle 2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511" y="1408181"/>
                    <a:ext cx="464514" cy="3157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8" name="Rectangle 237"/>
                  <p:cNvSpPr/>
                  <p:nvPr/>
                </p:nvSpPr>
                <p:spPr>
                  <a:xfrm>
                    <a:off x="2282854" y="1408181"/>
                    <a:ext cx="474677" cy="3157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73B2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38" name="Rectangle 2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2854" y="1408181"/>
                    <a:ext cx="474677" cy="3157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9" name="Straight Arrow Connector 238"/>
              <p:cNvCxnSpPr/>
              <p:nvPr/>
            </p:nvCxnSpPr>
            <p:spPr>
              <a:xfrm flipV="1">
                <a:off x="3061996" y="727678"/>
                <a:ext cx="0" cy="59415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0" name="Straight Arrow Connector 239"/>
              <p:cNvCxnSpPr/>
              <p:nvPr/>
            </p:nvCxnSpPr>
            <p:spPr>
              <a:xfrm flipV="1">
                <a:off x="1499502" y="727678"/>
                <a:ext cx="0" cy="59415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41" name="Rounded Rectangle 240"/>
              <p:cNvSpPr/>
              <p:nvPr/>
            </p:nvSpPr>
            <p:spPr>
              <a:xfrm>
                <a:off x="1077781" y="1033189"/>
                <a:ext cx="843451" cy="286436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5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agent 1</a:t>
                </a:r>
                <a:endParaRPr kumimoji="0" lang="ko-KR" altLang="en-US" sz="1105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2" name="Rounded Rectangle 241"/>
              <p:cNvSpPr/>
              <p:nvPr/>
            </p:nvSpPr>
            <p:spPr>
              <a:xfrm>
                <a:off x="2640275" y="1033189"/>
                <a:ext cx="843451" cy="286436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5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agent N</a:t>
                </a:r>
                <a:endParaRPr kumimoji="0" lang="ko-KR" altLang="en-US" sz="1105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43" name="Straight Arrow Connector 242"/>
              <p:cNvCxnSpPr/>
              <p:nvPr/>
            </p:nvCxnSpPr>
            <p:spPr>
              <a:xfrm flipV="1">
                <a:off x="2280749" y="221584"/>
                <a:ext cx="232" cy="30644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4" name="Straight Arrow Connector 243"/>
              <p:cNvCxnSpPr>
                <a:stCxn id="248" idx="3"/>
                <a:endCxn id="223" idx="2"/>
              </p:cNvCxnSpPr>
              <p:nvPr/>
            </p:nvCxnSpPr>
            <p:spPr>
              <a:xfrm flipV="1">
                <a:off x="1499502" y="1993221"/>
                <a:ext cx="0" cy="2337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5" name="Straight Arrow Connector 244"/>
              <p:cNvCxnSpPr>
                <a:stCxn id="254" idx="3"/>
                <a:endCxn id="224" idx="2"/>
              </p:cNvCxnSpPr>
              <p:nvPr/>
            </p:nvCxnSpPr>
            <p:spPr>
              <a:xfrm flipV="1">
                <a:off x="3061975" y="1993221"/>
                <a:ext cx="25" cy="2337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46" name="Rectangle 245"/>
              <p:cNvSpPr/>
              <p:nvPr/>
            </p:nvSpPr>
            <p:spPr>
              <a:xfrm rot="5400000" flipH="1" flipV="1">
                <a:off x="1716387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9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7" name="Rectangle 246"/>
              <p:cNvSpPr/>
              <p:nvPr/>
            </p:nvSpPr>
            <p:spPr>
              <a:xfrm rot="5400000" flipH="1" flipV="1">
                <a:off x="1571800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8" name="Rectangle 247"/>
              <p:cNvSpPr/>
              <p:nvPr/>
            </p:nvSpPr>
            <p:spPr>
              <a:xfrm rot="5400000" flipH="1" flipV="1">
                <a:off x="1427213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8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 rot="5400000" flipH="1" flipV="1">
                <a:off x="1282626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7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>
              <a:xfrm rot="5400000" flipH="1" flipV="1">
                <a:off x="1138039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6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" name="Rectangle 250"/>
                  <p:cNvSpPr/>
                  <p:nvPr/>
                </p:nvSpPr>
                <p:spPr>
                  <a:xfrm>
                    <a:off x="735411" y="2102743"/>
                    <a:ext cx="464514" cy="3157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66E0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51" name="Rectangle 2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411" y="2102743"/>
                    <a:ext cx="464514" cy="3157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2" name="Rectangle 251"/>
              <p:cNvSpPr/>
              <p:nvPr/>
            </p:nvSpPr>
            <p:spPr>
              <a:xfrm rot="5400000" flipH="1" flipV="1">
                <a:off x="3278856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6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 rot="5400000" flipH="1" flipV="1">
                <a:off x="3134269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9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 rot="5400000" flipH="1" flipV="1">
                <a:off x="2989682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 rot="5400000" flipH="1" flipV="1">
                <a:off x="2845095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7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 rot="5400000" flipH="1" flipV="1">
                <a:off x="2700508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8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Rectangle 256"/>
                  <p:cNvSpPr/>
                  <p:nvPr/>
                </p:nvSpPr>
                <p:spPr>
                  <a:xfrm>
                    <a:off x="2115134" y="2097123"/>
                    <a:ext cx="386632" cy="33995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607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kumimoji="0" lang="ko-KR" altLang="en-US" sz="160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57" name="Rectangle 2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5134" y="2097123"/>
                    <a:ext cx="386632" cy="3399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Rectangle 257"/>
                  <p:cNvSpPr/>
                  <p:nvPr/>
                </p:nvSpPr>
                <p:spPr>
                  <a:xfrm>
                    <a:off x="2295633" y="2102743"/>
                    <a:ext cx="474677" cy="3157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66E0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58" name="Rectangle 2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5633" y="2102743"/>
                    <a:ext cx="474677" cy="3157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9" name="Straight Arrow Connector 258"/>
              <p:cNvCxnSpPr>
                <a:stCxn id="223" idx="0"/>
                <a:endCxn id="234" idx="1"/>
              </p:cNvCxnSpPr>
              <p:nvPr/>
            </p:nvCxnSpPr>
            <p:spPr>
              <a:xfrm flipV="1">
                <a:off x="1499502" y="1658407"/>
                <a:ext cx="0" cy="184156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/>
              </a:ln>
              <a:effectLst/>
            </p:spPr>
          </p:cxnSp>
          <p:cxnSp>
            <p:nvCxnSpPr>
              <p:cNvPr id="260" name="Straight Arrow Connector 259"/>
              <p:cNvCxnSpPr>
                <a:stCxn id="224" idx="0"/>
                <a:endCxn id="229" idx="1"/>
              </p:cNvCxnSpPr>
              <p:nvPr/>
            </p:nvCxnSpPr>
            <p:spPr>
              <a:xfrm flipV="1">
                <a:off x="3061996" y="1658407"/>
                <a:ext cx="0" cy="184156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1" name="Rounded Rectangle 260"/>
                  <p:cNvSpPr/>
                  <p:nvPr/>
                </p:nvSpPr>
                <p:spPr>
                  <a:xfrm>
                    <a:off x="3358" y="1842566"/>
                    <a:ext cx="843451" cy="150659"/>
                  </a:xfrm>
                  <a:prstGeom prst="roundRect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904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oMath>
                      </m:oMathPara>
                    </a14:m>
                    <a:endParaRPr kumimoji="0" lang="ko-KR" altLang="en-US" sz="904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61" name="Rounded Rectangle 26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58" y="1842566"/>
                    <a:ext cx="843451" cy="150659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b="-26923"/>
                    </a:stretch>
                  </a:blip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2" name="Straight Arrow Connector 261"/>
              <p:cNvCxnSpPr>
                <a:stCxn id="265" idx="3"/>
                <a:endCxn id="261" idx="2"/>
              </p:cNvCxnSpPr>
              <p:nvPr/>
            </p:nvCxnSpPr>
            <p:spPr>
              <a:xfrm flipV="1">
                <a:off x="422588" y="1993221"/>
                <a:ext cx="2495" cy="228654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3" name="Elbow Connector 262"/>
              <p:cNvCxnSpPr>
                <a:stCxn id="267" idx="3"/>
                <a:endCxn id="272" idx="1"/>
              </p:cNvCxnSpPr>
              <p:nvPr/>
            </p:nvCxnSpPr>
            <p:spPr>
              <a:xfrm rot="5400000" flipH="1" flipV="1">
                <a:off x="283657" y="723804"/>
                <a:ext cx="936600" cy="651640"/>
              </a:xfrm>
              <a:prstGeom prst="bentConnector2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4" name="Straight Arrow Connector 263"/>
              <p:cNvCxnSpPr>
                <a:stCxn id="261" idx="0"/>
                <a:endCxn id="267" idx="1"/>
              </p:cNvCxnSpPr>
              <p:nvPr/>
            </p:nvCxnSpPr>
            <p:spPr>
              <a:xfrm flipV="1">
                <a:off x="425084" y="1662515"/>
                <a:ext cx="1057" cy="180051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/>
              </a:ln>
              <a:effectLst/>
            </p:spPr>
          </p:cxnSp>
          <p:sp>
            <p:nvSpPr>
              <p:cNvPr id="265" name="Rectangle 264"/>
              <p:cNvSpPr/>
              <p:nvPr/>
            </p:nvSpPr>
            <p:spPr>
              <a:xfrm rot="5400000" flipH="1" flipV="1">
                <a:off x="350295" y="2221879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8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Rectangle 265"/>
                  <p:cNvSpPr/>
                  <p:nvPr/>
                </p:nvSpPr>
                <p:spPr>
                  <a:xfrm>
                    <a:off x="69139" y="2161318"/>
                    <a:ext cx="344483" cy="2718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66E0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66" name="Rectangle 2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39" y="2161318"/>
                    <a:ext cx="344483" cy="27181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7" name="Rectangle 266"/>
              <p:cNvSpPr/>
              <p:nvPr/>
            </p:nvSpPr>
            <p:spPr>
              <a:xfrm rot="5400000" flipH="1" flipV="1">
                <a:off x="353847" y="1517928"/>
                <a:ext cx="144587" cy="144587"/>
              </a:xfrm>
              <a:prstGeom prst="rect">
                <a:avLst/>
              </a:prstGeom>
              <a:solidFill>
                <a:srgbClr val="ED7D31">
                  <a:alpha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Rectangle 267"/>
                  <p:cNvSpPr/>
                  <p:nvPr/>
                </p:nvSpPr>
                <p:spPr>
                  <a:xfrm>
                    <a:off x="66849" y="1458876"/>
                    <a:ext cx="344483" cy="2718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73B2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68" name="Rectangle 2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49" y="1458876"/>
                    <a:ext cx="344483" cy="27181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925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Rectangle 268"/>
                  <p:cNvSpPr/>
                  <p:nvPr/>
                </p:nvSpPr>
                <p:spPr>
                  <a:xfrm>
                    <a:off x="2066289" y="-38597"/>
                    <a:ext cx="424792" cy="28596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69" name="Rectangle 2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6289" y="-38597"/>
                    <a:ext cx="424792" cy="28596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Rectangle 269"/>
                  <p:cNvSpPr/>
                  <p:nvPr/>
                </p:nvSpPr>
                <p:spPr>
                  <a:xfrm>
                    <a:off x="1191645" y="737543"/>
                    <a:ext cx="371823" cy="2626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70" name="Rectangle 2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1645" y="737543"/>
                    <a:ext cx="371823" cy="26269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1" name="Rectangle 270"/>
                  <p:cNvSpPr/>
                  <p:nvPr/>
                </p:nvSpPr>
                <p:spPr>
                  <a:xfrm>
                    <a:off x="2729072" y="737543"/>
                    <a:ext cx="396869" cy="2626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71" name="Rectangle 27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9072" y="737543"/>
                    <a:ext cx="396869" cy="26269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2" name="Rounded Rectangle 271"/>
              <p:cNvSpPr/>
              <p:nvPr/>
            </p:nvSpPr>
            <p:spPr>
              <a:xfrm>
                <a:off x="1077781" y="437324"/>
                <a:ext cx="2405945" cy="288000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5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Mixer</a:t>
                </a:r>
                <a:endParaRPr kumimoji="0" lang="ko-KR" altLang="en-US" sz="1105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CA0EE87-7DC6-4AAC-B35A-3CEC23A8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BA9E6-BF1C-4AC8-971A-2DBC3280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46874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2000" dirty="0" smtClean="0"/>
              <a:t>QMIX [6]: individual agent networks + </a:t>
            </a:r>
            <a:r>
              <a:rPr lang="en-US" altLang="ko-KR" sz="2000" dirty="0" smtClean="0">
                <a:solidFill>
                  <a:srgbClr val="FF0000"/>
                </a:solidFill>
              </a:rPr>
              <a:t>mixer network</a:t>
            </a:r>
          </a:p>
          <a:p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individual agent networks</a:t>
            </a:r>
          </a:p>
          <a:p>
            <a:r>
              <a:rPr lang="en-US" altLang="ko-KR" sz="2000" dirty="0" smtClean="0"/>
              <a:t>input: observation, output: Q-values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>
                <a:solidFill>
                  <a:srgbClr val="FF0000"/>
                </a:solidFill>
              </a:rPr>
              <a:t>mixer network</a:t>
            </a:r>
          </a:p>
          <a:p>
            <a:r>
              <a:rPr lang="en-US" altLang="ko-KR" sz="2000" dirty="0" smtClean="0">
                <a:solidFill>
                  <a:srgbClr val="FF0000"/>
                </a:solidFill>
              </a:rPr>
              <a:t>combines Q-values to predict team rewards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0F40E-23F4-49BB-B651-B710961B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8 / 15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1F2BE-547A-41AC-8A43-824B8B2F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pic>
        <p:nvPicPr>
          <p:cNvPr id="8" name="Picture 6" descr="ICCAS 202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235" y="244643"/>
            <a:ext cx="1668776" cy="878304"/>
          </a:xfrm>
          <a:prstGeom prst="rect">
            <a:avLst/>
          </a:prstGeom>
          <a:solidFill>
            <a:srgbClr val="1C338A"/>
          </a:solidFill>
        </p:spPr>
      </p:pic>
      <p:sp>
        <p:nvSpPr>
          <p:cNvPr id="121" name="TextBox 120"/>
          <p:cNvSpPr txBox="1"/>
          <p:nvPr/>
        </p:nvSpPr>
        <p:spPr>
          <a:xfrm>
            <a:off x="9422208" y="4377237"/>
            <a:ext cx="1483228" cy="2769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en-US" altLang="ko-KR" sz="1200" dirty="0"/>
              <a:t>The MANR framework</a:t>
            </a:r>
            <a:endParaRPr lang="ko-KR" altLang="en-US" sz="1200" dirty="0"/>
          </a:p>
        </p:txBody>
      </p:sp>
      <p:pic>
        <p:nvPicPr>
          <p:cNvPr id="10" name="그림 9" descr="img_ci.png (468×90)">
            <a:extLst>
              <a:ext uri="{FF2B5EF4-FFF2-40B4-BE49-F238E27FC236}">
                <a16:creationId xmlns:a16="http://schemas.microsoft.com/office/drawing/2014/main" id="{7D6B9E97-D810-CE1C-4189-A1039248D6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13786" y="246185"/>
            <a:ext cx="2133598" cy="410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2236718" y="4799709"/>
                <a:ext cx="2983316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𝑇𝐷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𝑗𝑡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ko-KR" altLang="en-US" dirty="0">
                  <a:solidFill>
                    <a:srgbClr val="9933FF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718" y="4799709"/>
                <a:ext cx="2983316" cy="708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/>
          <p:cNvSpPr/>
          <p:nvPr/>
        </p:nvSpPr>
        <p:spPr>
          <a:xfrm>
            <a:off x="2038934" y="6355597"/>
            <a:ext cx="7626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[6] </a:t>
            </a:r>
            <a:r>
              <a:rPr lang="en-US" altLang="ko-KR" sz="1100" dirty="0"/>
              <a:t>T. Rashid, M. </a:t>
            </a:r>
            <a:r>
              <a:rPr lang="en-US" altLang="ko-KR" sz="1100" dirty="0" err="1"/>
              <a:t>Samvelyan</a:t>
            </a:r>
            <a:r>
              <a:rPr lang="en-US" altLang="ko-KR" sz="1100" dirty="0"/>
              <a:t>, C. S. De Witt, G. Farquhar, J. </a:t>
            </a:r>
            <a:r>
              <a:rPr lang="en-US" altLang="ko-KR" sz="1100" dirty="0" err="1"/>
              <a:t>Foerster</a:t>
            </a:r>
            <a:r>
              <a:rPr lang="en-US" altLang="ko-KR" sz="1100" dirty="0"/>
              <a:t>, and S. </a:t>
            </a:r>
            <a:r>
              <a:rPr lang="en-US" altLang="ko-KR" sz="1100" dirty="0" err="1"/>
              <a:t>Whiteson</a:t>
            </a:r>
            <a:r>
              <a:rPr lang="en-US" altLang="ko-KR" sz="1100" dirty="0"/>
              <a:t>, "Monotonic value function </a:t>
            </a:r>
            <a:r>
              <a:rPr lang="en-US" altLang="ko-KR" sz="1100" dirty="0" err="1"/>
              <a:t>factorisation</a:t>
            </a:r>
            <a:r>
              <a:rPr lang="en-US" altLang="ko-KR" sz="1100" dirty="0"/>
              <a:t> for deep multi-agent reinforcement learning," </a:t>
            </a:r>
            <a:r>
              <a:rPr lang="en-US" altLang="ko-KR" sz="1100" i="1" dirty="0"/>
              <a:t>Journal of Machine Learning Research</a:t>
            </a:r>
            <a:r>
              <a:rPr lang="en-US" altLang="ko-KR" sz="1100" dirty="0"/>
              <a:t>, vol. 21, no. 178, pp. 1–51, 2020.</a:t>
            </a:r>
          </a:p>
        </p:txBody>
      </p:sp>
    </p:spTree>
    <p:extLst>
      <p:ext uri="{BB962C8B-B14F-4D97-AF65-F5344CB8AC3E}">
        <p14:creationId xmlns:p14="http://schemas.microsoft.com/office/powerpoint/2010/main" val="42639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379138" y="1929643"/>
            <a:ext cx="3569368" cy="2389749"/>
            <a:chOff x="8379138" y="1929643"/>
            <a:chExt cx="3569368" cy="2389749"/>
          </a:xfrm>
        </p:grpSpPr>
        <p:sp>
          <p:nvSpPr>
            <p:cNvPr id="9" name="Rectangle 8"/>
            <p:cNvSpPr/>
            <p:nvPr/>
          </p:nvSpPr>
          <p:spPr>
            <a:xfrm>
              <a:off x="8379138" y="1946190"/>
              <a:ext cx="3569368" cy="23732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434081" y="1929643"/>
              <a:ext cx="3359574" cy="2389749"/>
              <a:chOff x="3358" y="-38597"/>
              <a:chExt cx="3480368" cy="24756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2" name="Rectangle 221"/>
                  <p:cNvSpPr/>
                  <p:nvPr/>
                </p:nvSpPr>
                <p:spPr>
                  <a:xfrm>
                    <a:off x="2110996" y="943500"/>
                    <a:ext cx="386632" cy="33995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607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kumimoji="0" lang="ko-KR" altLang="en-US" sz="160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22" name="Rectangle 2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0996" y="943500"/>
                    <a:ext cx="386632" cy="33995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Rounded Rectangle 222"/>
                  <p:cNvSpPr/>
                  <p:nvPr/>
                </p:nvSpPr>
                <p:spPr>
                  <a:xfrm>
                    <a:off x="1077781" y="1842566"/>
                    <a:ext cx="843451" cy="150659"/>
                  </a:xfrm>
                  <a:prstGeom prst="roundRect">
                    <a:avLst/>
                  </a:prstGeom>
                  <a:solidFill>
                    <a:srgbClr val="5B9BD5">
                      <a:lumMod val="20000"/>
                      <a:lumOff val="80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904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oMath>
                      </m:oMathPara>
                    </a14:m>
                    <a:endParaRPr kumimoji="0" lang="ko-KR" altLang="en-US" sz="904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3" name="Rounded Rectangle 2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7781" y="1842566"/>
                    <a:ext cx="843451" cy="150659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 b="-26923"/>
                    </a:stretch>
                  </a:blip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4" name="Rounded Rectangle 223"/>
                  <p:cNvSpPr/>
                  <p:nvPr/>
                </p:nvSpPr>
                <p:spPr>
                  <a:xfrm>
                    <a:off x="2640275" y="1842566"/>
                    <a:ext cx="843451" cy="150659"/>
                  </a:xfrm>
                  <a:prstGeom prst="roundRect">
                    <a:avLst/>
                  </a:prstGeom>
                  <a:solidFill>
                    <a:srgbClr val="70AD47">
                      <a:lumMod val="20000"/>
                      <a:lumOff val="80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904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oMath>
                      </m:oMathPara>
                    </a14:m>
                    <a:endParaRPr kumimoji="0" lang="ko-KR" altLang="en-US" sz="904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4" name="Rounded Rectangle 2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0275" y="1842566"/>
                    <a:ext cx="843451" cy="150659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 b="-26923"/>
                    </a:stretch>
                  </a:blip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5" name="Straight Arrow Connector 224"/>
              <p:cNvCxnSpPr>
                <a:stCxn id="234" idx="3"/>
                <a:endCxn id="241" idx="2"/>
              </p:cNvCxnSpPr>
              <p:nvPr/>
            </p:nvCxnSpPr>
            <p:spPr>
              <a:xfrm flipV="1">
                <a:off x="1499502" y="1319628"/>
                <a:ext cx="0" cy="194195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26" name="Straight Arrow Connector 225"/>
              <p:cNvCxnSpPr>
                <a:stCxn id="229" idx="3"/>
                <a:endCxn id="242" idx="2"/>
              </p:cNvCxnSpPr>
              <p:nvPr/>
            </p:nvCxnSpPr>
            <p:spPr>
              <a:xfrm flipV="1">
                <a:off x="3061996" y="1319628"/>
                <a:ext cx="0" cy="194195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27" name="Rectangle 226"/>
              <p:cNvSpPr/>
              <p:nvPr/>
            </p:nvSpPr>
            <p:spPr>
              <a:xfrm rot="5400000" flipH="1" flipV="1">
                <a:off x="3278881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 rot="5400000" flipH="1" flipV="1">
                <a:off x="3134294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9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9" name="Rectangle 228"/>
              <p:cNvSpPr/>
              <p:nvPr/>
            </p:nvSpPr>
            <p:spPr>
              <a:xfrm rot="5400000" flipH="1" flipV="1">
                <a:off x="2989707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0" name="Rectangle 229"/>
              <p:cNvSpPr/>
              <p:nvPr/>
            </p:nvSpPr>
            <p:spPr>
              <a:xfrm rot="5400000" flipH="1" flipV="1">
                <a:off x="2845120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7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1" name="Rectangle 230"/>
              <p:cNvSpPr/>
              <p:nvPr/>
            </p:nvSpPr>
            <p:spPr>
              <a:xfrm rot="5400000" flipH="1" flipV="1">
                <a:off x="2700533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>
              <a:xfrm rot="5400000" flipH="1" flipV="1">
                <a:off x="1716387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9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3" name="Rectangle 232"/>
              <p:cNvSpPr/>
              <p:nvPr/>
            </p:nvSpPr>
            <p:spPr>
              <a:xfrm rot="5400000" flipH="1" flipV="1">
                <a:off x="1571800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 rot="5400000" flipH="1" flipV="1">
                <a:off x="1427213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 rot="5400000" flipH="1" flipV="1">
                <a:off x="1282626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7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 rot="5400000" flipH="1" flipV="1">
                <a:off x="1138039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7" name="Rectangle 236"/>
                  <p:cNvSpPr/>
                  <p:nvPr/>
                </p:nvSpPr>
                <p:spPr>
                  <a:xfrm>
                    <a:off x="756511" y="1408181"/>
                    <a:ext cx="464514" cy="3157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73B2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37" name="Rectangle 2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511" y="1408181"/>
                    <a:ext cx="464514" cy="3157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8" name="Rectangle 237"/>
                  <p:cNvSpPr/>
                  <p:nvPr/>
                </p:nvSpPr>
                <p:spPr>
                  <a:xfrm>
                    <a:off x="2282854" y="1408181"/>
                    <a:ext cx="474677" cy="3157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73B2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38" name="Rectangle 2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2854" y="1408181"/>
                    <a:ext cx="474677" cy="3157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9" name="Straight Arrow Connector 238"/>
              <p:cNvCxnSpPr/>
              <p:nvPr/>
            </p:nvCxnSpPr>
            <p:spPr>
              <a:xfrm flipV="1">
                <a:off x="3061996" y="727678"/>
                <a:ext cx="0" cy="59415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0" name="Straight Arrow Connector 239"/>
              <p:cNvCxnSpPr/>
              <p:nvPr/>
            </p:nvCxnSpPr>
            <p:spPr>
              <a:xfrm flipV="1">
                <a:off x="1499502" y="727678"/>
                <a:ext cx="0" cy="59415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41" name="Rounded Rectangle 240"/>
              <p:cNvSpPr/>
              <p:nvPr/>
            </p:nvSpPr>
            <p:spPr>
              <a:xfrm>
                <a:off x="1077781" y="1033189"/>
                <a:ext cx="843451" cy="286436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5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agent 1</a:t>
                </a:r>
                <a:endParaRPr kumimoji="0" lang="ko-KR" altLang="en-US" sz="1105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2" name="Rounded Rectangle 241"/>
              <p:cNvSpPr/>
              <p:nvPr/>
            </p:nvSpPr>
            <p:spPr>
              <a:xfrm>
                <a:off x="2640275" y="1033189"/>
                <a:ext cx="843451" cy="286436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5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agent N</a:t>
                </a:r>
                <a:endParaRPr kumimoji="0" lang="ko-KR" altLang="en-US" sz="1105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43" name="Straight Arrow Connector 242"/>
              <p:cNvCxnSpPr/>
              <p:nvPr/>
            </p:nvCxnSpPr>
            <p:spPr>
              <a:xfrm flipV="1">
                <a:off x="2280749" y="221584"/>
                <a:ext cx="232" cy="306447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4" name="Straight Arrow Connector 243"/>
              <p:cNvCxnSpPr>
                <a:stCxn id="248" idx="3"/>
                <a:endCxn id="223" idx="2"/>
              </p:cNvCxnSpPr>
              <p:nvPr/>
            </p:nvCxnSpPr>
            <p:spPr>
              <a:xfrm flipV="1">
                <a:off x="1499502" y="1993221"/>
                <a:ext cx="0" cy="2337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5" name="Straight Arrow Connector 244"/>
              <p:cNvCxnSpPr>
                <a:stCxn id="254" idx="3"/>
                <a:endCxn id="224" idx="2"/>
              </p:cNvCxnSpPr>
              <p:nvPr/>
            </p:nvCxnSpPr>
            <p:spPr>
              <a:xfrm flipV="1">
                <a:off x="3061975" y="1993221"/>
                <a:ext cx="25" cy="2337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46" name="Rectangle 245"/>
              <p:cNvSpPr/>
              <p:nvPr/>
            </p:nvSpPr>
            <p:spPr>
              <a:xfrm rot="5400000" flipH="1" flipV="1">
                <a:off x="1716387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9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7" name="Rectangle 246"/>
              <p:cNvSpPr/>
              <p:nvPr/>
            </p:nvSpPr>
            <p:spPr>
              <a:xfrm rot="5400000" flipH="1" flipV="1">
                <a:off x="1571800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8" name="Rectangle 247"/>
              <p:cNvSpPr/>
              <p:nvPr/>
            </p:nvSpPr>
            <p:spPr>
              <a:xfrm rot="5400000" flipH="1" flipV="1">
                <a:off x="1427213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8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 rot="5400000" flipH="1" flipV="1">
                <a:off x="1282626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7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>
              <a:xfrm rot="5400000" flipH="1" flipV="1">
                <a:off x="1138039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6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" name="Rectangle 250"/>
                  <p:cNvSpPr/>
                  <p:nvPr/>
                </p:nvSpPr>
                <p:spPr>
                  <a:xfrm>
                    <a:off x="735411" y="2102743"/>
                    <a:ext cx="464514" cy="3157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66E0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51" name="Rectangle 2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411" y="2102743"/>
                    <a:ext cx="464514" cy="3157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2" name="Rectangle 251"/>
              <p:cNvSpPr/>
              <p:nvPr/>
            </p:nvSpPr>
            <p:spPr>
              <a:xfrm rot="5400000" flipH="1" flipV="1">
                <a:off x="3278856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6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 rot="5400000" flipH="1" flipV="1">
                <a:off x="3134269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9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 rot="5400000" flipH="1" flipV="1">
                <a:off x="2989682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 rot="5400000" flipH="1" flipV="1">
                <a:off x="2845095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7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 rot="5400000" flipH="1" flipV="1">
                <a:off x="2700508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8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Rectangle 256"/>
                  <p:cNvSpPr/>
                  <p:nvPr/>
                </p:nvSpPr>
                <p:spPr>
                  <a:xfrm>
                    <a:off x="2115134" y="2097123"/>
                    <a:ext cx="386632" cy="33995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607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kumimoji="0" lang="ko-KR" altLang="en-US" sz="160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57" name="Rectangle 2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5134" y="2097123"/>
                    <a:ext cx="386632" cy="3399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Rectangle 257"/>
                  <p:cNvSpPr/>
                  <p:nvPr/>
                </p:nvSpPr>
                <p:spPr>
                  <a:xfrm>
                    <a:off x="2295633" y="2102743"/>
                    <a:ext cx="474677" cy="3157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66E0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58" name="Rectangle 2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5633" y="2102743"/>
                    <a:ext cx="474677" cy="3157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9" name="Straight Arrow Connector 258"/>
              <p:cNvCxnSpPr>
                <a:stCxn id="223" idx="0"/>
                <a:endCxn id="234" idx="1"/>
              </p:cNvCxnSpPr>
              <p:nvPr/>
            </p:nvCxnSpPr>
            <p:spPr>
              <a:xfrm flipV="1">
                <a:off x="1499502" y="1658407"/>
                <a:ext cx="0" cy="184156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/>
              </a:ln>
              <a:effectLst/>
            </p:spPr>
          </p:cxnSp>
          <p:cxnSp>
            <p:nvCxnSpPr>
              <p:cNvPr id="260" name="Straight Arrow Connector 259"/>
              <p:cNvCxnSpPr>
                <a:stCxn id="224" idx="0"/>
                <a:endCxn id="229" idx="1"/>
              </p:cNvCxnSpPr>
              <p:nvPr/>
            </p:nvCxnSpPr>
            <p:spPr>
              <a:xfrm flipV="1">
                <a:off x="3061996" y="1658407"/>
                <a:ext cx="0" cy="184156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1" name="Rounded Rectangle 260"/>
                  <p:cNvSpPr/>
                  <p:nvPr/>
                </p:nvSpPr>
                <p:spPr>
                  <a:xfrm>
                    <a:off x="3358" y="1842566"/>
                    <a:ext cx="843451" cy="150659"/>
                  </a:xfrm>
                  <a:prstGeom prst="roundRect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904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oMath>
                      </m:oMathPara>
                    </a14:m>
                    <a:endParaRPr kumimoji="0" lang="ko-KR" altLang="en-US" sz="904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61" name="Rounded Rectangle 26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58" y="1842566"/>
                    <a:ext cx="843451" cy="150659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b="-26923"/>
                    </a:stretch>
                  </a:blip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2" name="Straight Arrow Connector 261"/>
              <p:cNvCxnSpPr>
                <a:stCxn id="265" idx="3"/>
                <a:endCxn id="261" idx="2"/>
              </p:cNvCxnSpPr>
              <p:nvPr/>
            </p:nvCxnSpPr>
            <p:spPr>
              <a:xfrm flipV="1">
                <a:off x="422588" y="1993221"/>
                <a:ext cx="2495" cy="228654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3" name="Elbow Connector 262"/>
              <p:cNvCxnSpPr>
                <a:stCxn id="267" idx="3"/>
                <a:endCxn id="272" idx="1"/>
              </p:cNvCxnSpPr>
              <p:nvPr/>
            </p:nvCxnSpPr>
            <p:spPr>
              <a:xfrm rot="5400000" flipH="1" flipV="1">
                <a:off x="283657" y="723804"/>
                <a:ext cx="936600" cy="651640"/>
              </a:xfrm>
              <a:prstGeom prst="bentConnector2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4" name="Straight Arrow Connector 263"/>
              <p:cNvCxnSpPr>
                <a:stCxn id="261" idx="0"/>
                <a:endCxn id="267" idx="1"/>
              </p:cNvCxnSpPr>
              <p:nvPr/>
            </p:nvCxnSpPr>
            <p:spPr>
              <a:xfrm flipV="1">
                <a:off x="425084" y="1662515"/>
                <a:ext cx="1057" cy="180051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/>
              </a:ln>
              <a:effectLst/>
            </p:spPr>
          </p:cxnSp>
          <p:sp>
            <p:nvSpPr>
              <p:cNvPr id="265" name="Rectangle 264"/>
              <p:cNvSpPr/>
              <p:nvPr/>
            </p:nvSpPr>
            <p:spPr>
              <a:xfrm rot="5400000" flipH="1" flipV="1">
                <a:off x="350295" y="2221879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8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Rectangle 265"/>
                  <p:cNvSpPr/>
                  <p:nvPr/>
                </p:nvSpPr>
                <p:spPr>
                  <a:xfrm>
                    <a:off x="69139" y="2161318"/>
                    <a:ext cx="344483" cy="2718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66E0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66" name="Rectangle 2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39" y="2161318"/>
                    <a:ext cx="344483" cy="27181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7" name="Rectangle 266"/>
              <p:cNvSpPr/>
              <p:nvPr/>
            </p:nvSpPr>
            <p:spPr>
              <a:xfrm rot="5400000" flipH="1" flipV="1">
                <a:off x="353847" y="1517928"/>
                <a:ext cx="144587" cy="144587"/>
              </a:xfrm>
              <a:prstGeom prst="rect">
                <a:avLst/>
              </a:prstGeom>
              <a:solidFill>
                <a:srgbClr val="ED7D31">
                  <a:alpha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Rectangle 267"/>
                  <p:cNvSpPr/>
                  <p:nvPr/>
                </p:nvSpPr>
                <p:spPr>
                  <a:xfrm>
                    <a:off x="66849" y="1458876"/>
                    <a:ext cx="344483" cy="2718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73B2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68" name="Rectangle 2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49" y="1458876"/>
                    <a:ext cx="344483" cy="27181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925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Rectangle 268"/>
                  <p:cNvSpPr/>
                  <p:nvPr/>
                </p:nvSpPr>
                <p:spPr>
                  <a:xfrm>
                    <a:off x="2066289" y="-38597"/>
                    <a:ext cx="411678" cy="27634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69" name="Rectangle 2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6289" y="-38597"/>
                    <a:ext cx="411678" cy="27634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65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Rectangle 269"/>
                  <p:cNvSpPr/>
                  <p:nvPr/>
                </p:nvSpPr>
                <p:spPr>
                  <a:xfrm>
                    <a:off x="1191645" y="737543"/>
                    <a:ext cx="371823" cy="2626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70" name="Rectangle 2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1645" y="737543"/>
                    <a:ext cx="371823" cy="26269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1" name="Rectangle 270"/>
                  <p:cNvSpPr/>
                  <p:nvPr/>
                </p:nvSpPr>
                <p:spPr>
                  <a:xfrm>
                    <a:off x="2729072" y="737543"/>
                    <a:ext cx="396869" cy="2626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71" name="Rectangle 27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9072" y="737543"/>
                    <a:ext cx="396869" cy="26269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2" name="Rounded Rectangle 271"/>
              <p:cNvSpPr/>
              <p:nvPr/>
            </p:nvSpPr>
            <p:spPr>
              <a:xfrm>
                <a:off x="1077781" y="437324"/>
                <a:ext cx="2405945" cy="288000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5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Mixer</a:t>
                </a:r>
                <a:endParaRPr kumimoji="0" lang="ko-KR" altLang="en-US" sz="1105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CA0EE87-7DC6-4AAC-B35A-3CEC23A8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BA9E6-BF1C-4AC8-971A-2DBC3280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46874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2000" dirty="0" smtClean="0"/>
              <a:t>QMIX [6]: individual agent networks + mixer network</a:t>
            </a:r>
          </a:p>
          <a:p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individual agent networks</a:t>
            </a:r>
          </a:p>
          <a:p>
            <a:r>
              <a:rPr lang="en-US" altLang="ko-KR" sz="2000" dirty="0" smtClean="0"/>
              <a:t>input: observation, output: Q-values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mixer network</a:t>
            </a:r>
          </a:p>
          <a:p>
            <a:r>
              <a:rPr lang="en-US" altLang="ko-KR" sz="2000" dirty="0" smtClean="0"/>
              <a:t>combines Q-values to predict team rewards</a:t>
            </a:r>
            <a:endParaRPr lang="en-US" altLang="ko-KR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0F40E-23F4-49BB-B651-B710961B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8 / 15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1F2BE-547A-41AC-8A43-824B8B2F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pic>
        <p:nvPicPr>
          <p:cNvPr id="8" name="Picture 6" descr="ICCAS 202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235" y="244643"/>
            <a:ext cx="1668776" cy="878304"/>
          </a:xfrm>
          <a:prstGeom prst="rect">
            <a:avLst/>
          </a:prstGeom>
          <a:solidFill>
            <a:srgbClr val="1C338A"/>
          </a:solidFill>
        </p:spPr>
      </p:pic>
      <p:sp>
        <p:nvSpPr>
          <p:cNvPr id="121" name="TextBox 120"/>
          <p:cNvSpPr txBox="1"/>
          <p:nvPr/>
        </p:nvSpPr>
        <p:spPr>
          <a:xfrm>
            <a:off x="9422208" y="4377237"/>
            <a:ext cx="1483228" cy="2769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en-US" altLang="ko-KR" sz="1200" dirty="0"/>
              <a:t>The MANR framework</a:t>
            </a:r>
            <a:endParaRPr lang="ko-KR" altLang="en-US" sz="1200" dirty="0"/>
          </a:p>
        </p:txBody>
      </p:sp>
      <p:pic>
        <p:nvPicPr>
          <p:cNvPr id="10" name="그림 9" descr="img_ci.png (468×90)">
            <a:extLst>
              <a:ext uri="{FF2B5EF4-FFF2-40B4-BE49-F238E27FC236}">
                <a16:creationId xmlns:a16="http://schemas.microsoft.com/office/drawing/2014/main" id="{7D6B9E97-D810-CE1C-4189-A1039248D6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13786" y="246185"/>
            <a:ext cx="2133598" cy="410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2236718" y="4799709"/>
                <a:ext cx="2983316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𝑇𝐷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𝑗𝑡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ko-KR" altLang="en-US" dirty="0">
                  <a:solidFill>
                    <a:srgbClr val="9933FF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718" y="4799709"/>
                <a:ext cx="2983316" cy="708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3296591" y="5601948"/>
                <a:ext cx="2733890" cy="454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ko-KR" altLang="en-US" dirty="0">
                  <a:solidFill>
                    <a:srgbClr val="9933FF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591" y="5601948"/>
                <a:ext cx="2733890" cy="454355"/>
              </a:xfrm>
              <a:prstGeom prst="rect">
                <a:avLst/>
              </a:prstGeom>
              <a:blipFill>
                <a:blip r:embed="rId20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3315739" y="5601947"/>
            <a:ext cx="2714741" cy="51794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Rectangle 66"/>
          <p:cNvSpPr/>
          <p:nvPr/>
        </p:nvSpPr>
        <p:spPr>
          <a:xfrm>
            <a:off x="3398175" y="4913878"/>
            <a:ext cx="179346" cy="51794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Rectangle 67"/>
          <p:cNvSpPr/>
          <p:nvPr/>
        </p:nvSpPr>
        <p:spPr>
          <a:xfrm>
            <a:off x="3925323" y="4913878"/>
            <a:ext cx="853109" cy="517947"/>
          </a:xfrm>
          <a:prstGeom prst="rect">
            <a:avLst/>
          </a:prstGeom>
          <a:noFill/>
          <a:ln w="28575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50652" y="5676254"/>
            <a:ext cx="152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 Q-value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5737056" y="5147181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model’s predicted Q-value</a:t>
            </a:r>
            <a:endParaRPr lang="ko-KR" altLang="en-US" dirty="0"/>
          </a:p>
        </p:txBody>
      </p:sp>
      <p:cxnSp>
        <p:nvCxnSpPr>
          <p:cNvPr id="15" name="Straight Arrow Connector 14"/>
          <p:cNvCxnSpPr>
            <a:stCxn id="70" idx="1"/>
            <a:endCxn id="68" idx="3"/>
          </p:cNvCxnSpPr>
          <p:nvPr/>
        </p:nvCxnSpPr>
        <p:spPr>
          <a:xfrm flipH="1" flipV="1">
            <a:off x="4778432" y="5172852"/>
            <a:ext cx="958624" cy="158995"/>
          </a:xfrm>
          <a:prstGeom prst="straightConnector1">
            <a:avLst/>
          </a:prstGeom>
          <a:ln w="28575">
            <a:solidFill>
              <a:srgbClr val="99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2" idx="3"/>
            <a:endCxn id="67" idx="1"/>
          </p:cNvCxnSpPr>
          <p:nvPr/>
        </p:nvCxnSpPr>
        <p:spPr>
          <a:xfrm flipV="1">
            <a:off x="2775749" y="5172852"/>
            <a:ext cx="622426" cy="68806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038934" y="6355597"/>
            <a:ext cx="7626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[6] </a:t>
            </a:r>
            <a:r>
              <a:rPr lang="en-US" altLang="ko-KR" sz="1100" dirty="0"/>
              <a:t>T. Rashid, M. </a:t>
            </a:r>
            <a:r>
              <a:rPr lang="en-US" altLang="ko-KR" sz="1100" dirty="0" err="1"/>
              <a:t>Samvelyan</a:t>
            </a:r>
            <a:r>
              <a:rPr lang="en-US" altLang="ko-KR" sz="1100" dirty="0"/>
              <a:t>, C. S. De Witt, G. Farquhar, J. </a:t>
            </a:r>
            <a:r>
              <a:rPr lang="en-US" altLang="ko-KR" sz="1100" dirty="0" err="1"/>
              <a:t>Foerster</a:t>
            </a:r>
            <a:r>
              <a:rPr lang="en-US" altLang="ko-KR" sz="1100" dirty="0"/>
              <a:t>, and S. </a:t>
            </a:r>
            <a:r>
              <a:rPr lang="en-US" altLang="ko-KR" sz="1100" dirty="0" err="1"/>
              <a:t>Whiteson</a:t>
            </a:r>
            <a:r>
              <a:rPr lang="en-US" altLang="ko-KR" sz="1100" dirty="0"/>
              <a:t>, "Monotonic value function </a:t>
            </a:r>
            <a:r>
              <a:rPr lang="en-US" altLang="ko-KR" sz="1100" dirty="0" err="1"/>
              <a:t>factorisation</a:t>
            </a:r>
            <a:r>
              <a:rPr lang="en-US" altLang="ko-KR" sz="1100" dirty="0"/>
              <a:t> for deep multi-agent reinforcement learning," </a:t>
            </a:r>
            <a:r>
              <a:rPr lang="en-US" altLang="ko-KR" sz="1100" i="1" dirty="0"/>
              <a:t>Journal of Machine Learning Research</a:t>
            </a:r>
            <a:r>
              <a:rPr lang="en-US" altLang="ko-KR" sz="1100" dirty="0"/>
              <a:t>, vol. 21, no. 178, pp. 1–51, 2020.</a:t>
            </a:r>
          </a:p>
        </p:txBody>
      </p:sp>
    </p:spTree>
    <p:extLst>
      <p:ext uri="{BB962C8B-B14F-4D97-AF65-F5344CB8AC3E}">
        <p14:creationId xmlns:p14="http://schemas.microsoft.com/office/powerpoint/2010/main" val="254492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/>
          <p:cNvSpPr/>
          <p:nvPr/>
        </p:nvSpPr>
        <p:spPr>
          <a:xfrm>
            <a:off x="7747554" y="2444322"/>
            <a:ext cx="4195448" cy="33270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A0EE87-7DC6-4AAC-B35A-3CEC23A8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Method 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BA9E6-BF1C-4AC8-971A-2DBC3280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1303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2000" dirty="0" smtClean="0">
                <a:solidFill>
                  <a:srgbClr val="9933FF"/>
                </a:solidFill>
                <a:ea typeface="맑은 고딕"/>
                <a:cs typeface="Calibri"/>
              </a:rPr>
              <a:t>feature matching </a:t>
            </a:r>
            <a:r>
              <a:rPr lang="en-US" altLang="ko-KR" sz="2000" dirty="0">
                <a:solidFill>
                  <a:srgbClr val="9933FF"/>
                </a:solidFill>
                <a:ea typeface="맑은 고딕"/>
                <a:cs typeface="Calibri"/>
              </a:rPr>
              <a:t>loss</a:t>
            </a:r>
            <a:r>
              <a:rPr lang="en-US" altLang="ko-KR" sz="2000" dirty="0">
                <a:ea typeface="맑은 고딕"/>
                <a:cs typeface="Calibri"/>
              </a:rPr>
              <a:t> between </a:t>
            </a:r>
            <a:r>
              <a:rPr lang="en-US" altLang="ko-KR" sz="2000" dirty="0">
                <a:solidFill>
                  <a:srgbClr val="E66E00"/>
                </a:solidFill>
                <a:ea typeface="맑은 고딕"/>
                <a:cs typeface="Calibri"/>
              </a:rPr>
              <a:t>clean </a:t>
            </a:r>
            <a:r>
              <a:rPr lang="en-US" altLang="ko-KR" sz="2000" dirty="0">
                <a:ea typeface="맑은 고딕"/>
                <a:cs typeface="Calibri"/>
              </a:rPr>
              <a:t>and </a:t>
            </a:r>
            <a:r>
              <a:rPr lang="en-US" altLang="ko-KR" sz="2000" dirty="0">
                <a:solidFill>
                  <a:srgbClr val="1A73B2"/>
                </a:solidFill>
                <a:ea typeface="맑은 고딕"/>
                <a:cs typeface="Calibri"/>
              </a:rPr>
              <a:t>randomized </a:t>
            </a:r>
            <a:r>
              <a:rPr lang="en-US" altLang="ko-KR" sz="2000" dirty="0">
                <a:ea typeface="맑은 고딕"/>
                <a:cs typeface="Calibri"/>
              </a:rPr>
              <a:t>observation </a:t>
            </a:r>
            <a:r>
              <a:rPr lang="en-US" altLang="ko-KR" sz="2000" dirty="0" smtClean="0">
                <a:ea typeface="맑은 고딕"/>
                <a:cs typeface="Calibri"/>
              </a:rPr>
              <a:t>[7]</a:t>
            </a:r>
            <a:endParaRPr lang="en-US" altLang="ko-KR" sz="2000" dirty="0">
              <a:ea typeface="맑은 고딕"/>
            </a:endParaRP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>
              <a:ea typeface="맑은 고딕"/>
              <a:cs typeface="Calibri"/>
            </a:endParaRPr>
          </a:p>
          <a:p>
            <a:endParaRPr lang="en-US" altLang="ko-KR" sz="2000" dirty="0">
              <a:ea typeface="맑은 고딕"/>
            </a:endParaRPr>
          </a:p>
          <a:p>
            <a:endParaRPr lang="en-US" altLang="ko-KR" sz="2000" dirty="0">
              <a:ea typeface="맑은 고딕"/>
            </a:endParaRPr>
          </a:p>
          <a:p>
            <a:r>
              <a:rPr lang="en-US" altLang="ko-KR" sz="2000" dirty="0">
                <a:ea typeface="맑은 고딕"/>
              </a:rPr>
              <a:t>Effectiveness: more stable against injected randomness</a:t>
            </a:r>
            <a:endParaRPr lang="en-US" altLang="ko-KR" sz="2000" dirty="0">
              <a:ea typeface="맑은 고딕"/>
              <a:cs typeface="Calibri"/>
            </a:endParaRPr>
          </a:p>
          <a:p>
            <a:endParaRPr lang="en-US" altLang="ko-KR" sz="2000" dirty="0">
              <a:ea typeface="맑은 고딕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0F40E-23F4-49BB-B651-B710961B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9 </a:t>
            </a:r>
            <a:r>
              <a:rPr lang="en-US" dirty="0"/>
              <a:t>/ </a:t>
            </a:r>
            <a:r>
              <a:rPr lang="en-US" dirty="0" smtClean="0"/>
              <a:t>15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1F2BE-547A-41AC-8A43-824B8B2F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2038934" y="6355597"/>
            <a:ext cx="7626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[7] </a:t>
            </a:r>
            <a:r>
              <a:rPr lang="en-US" altLang="ko-KR" sz="1100" dirty="0"/>
              <a:t>K. Lee, K. Lee, J. Shin, and H. Lee, "Network randomization: A simple technique for generalization in deep reinforcement learning," </a:t>
            </a:r>
            <a:r>
              <a:rPr lang="en-US" altLang="ko-KR" sz="1100" i="1" dirty="0" err="1"/>
              <a:t>arXiv</a:t>
            </a:r>
            <a:r>
              <a:rPr lang="en-US" altLang="ko-KR" sz="1100" i="1" dirty="0"/>
              <a:t> preprint arXiv:1910.05396</a:t>
            </a:r>
            <a:r>
              <a:rPr lang="en-US" altLang="ko-KR" sz="1100" dirty="0"/>
              <a:t>, 2019.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040707" y="2563497"/>
                <a:ext cx="4266617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</a:rPr>
                            <m:t>𝐹𝑀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b="0" i="1" smtClean="0">
                                                  <a:solidFill>
                                                    <a:srgbClr val="1A73B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ko-KR" b="0" i="1" smtClean="0">
                                                      <a:solidFill>
                                                        <a:srgbClr val="1A73B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solidFill>
                                                        <a:srgbClr val="1A73B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𝑜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altLang="ko-KR" b="0" i="1" smtClean="0">
                                                      <a:solidFill>
                                                        <a:srgbClr val="1A73B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solidFill>
                                                        <a:srgbClr val="1A73B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b="0" i="1" smtClean="0">
                                                  <a:solidFill>
                                                    <a:srgbClr val="E66E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b="0" i="1" smtClean="0">
                                                  <a:solidFill>
                                                    <a:srgbClr val="E66E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altLang="ko-KR" b="0" i="1" smtClean="0">
                                                      <a:solidFill>
                                                        <a:srgbClr val="E66E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solidFill>
                                                        <a:srgbClr val="E66E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707" y="2563497"/>
                <a:ext cx="4266617" cy="778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73785" y="3574756"/>
                <a:ext cx="1854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𝑇𝐷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</a:rPr>
                            <m:t>𝐹𝑀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9933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>
                  <a:solidFill>
                    <a:srgbClr val="9933FF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785" y="3574756"/>
                <a:ext cx="18540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 descr="ICCAS 202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235" y="244643"/>
            <a:ext cx="1668776" cy="878304"/>
          </a:xfrm>
          <a:prstGeom prst="rect">
            <a:avLst/>
          </a:prstGeom>
          <a:solidFill>
            <a:srgbClr val="1C338A"/>
          </a:solidFill>
        </p:spPr>
      </p:pic>
      <p:pic>
        <p:nvPicPr>
          <p:cNvPr id="13" name="그림 12" descr="img_ci.png (468×90)">
            <a:extLst>
              <a:ext uri="{FF2B5EF4-FFF2-40B4-BE49-F238E27FC236}">
                <a16:creationId xmlns:a16="http://schemas.microsoft.com/office/drawing/2014/main" id="{AFCB45A9-36FC-7AB8-ED27-AEE69D772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3786" y="246185"/>
            <a:ext cx="2133598" cy="410308"/>
          </a:xfrm>
          <a:prstGeom prst="rect">
            <a:avLst/>
          </a:prstGeom>
        </p:spPr>
      </p:pic>
      <p:grpSp>
        <p:nvGrpSpPr>
          <p:cNvPr id="155" name="Group 154"/>
          <p:cNvGrpSpPr/>
          <p:nvPr/>
        </p:nvGrpSpPr>
        <p:grpSpPr>
          <a:xfrm>
            <a:off x="7994579" y="2563497"/>
            <a:ext cx="3705610" cy="2983405"/>
            <a:chOff x="8046134" y="2503374"/>
            <a:chExt cx="3705610" cy="29834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Rectangle 129"/>
                <p:cNvSpPr/>
                <p:nvPr/>
              </p:nvSpPr>
              <p:spPr>
                <a:xfrm>
                  <a:off x="10762667" y="2931292"/>
                  <a:ext cx="354712" cy="2623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628768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0" lang="ko-KR" altLang="en-US" sz="1242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0" name="Rectangle 1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2667" y="2931292"/>
                  <a:ext cx="354712" cy="2623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ounded Rectangle 19"/>
                <p:cNvSpPr/>
                <p:nvPr/>
              </p:nvSpPr>
              <p:spPr>
                <a:xfrm>
                  <a:off x="8448663" y="4930869"/>
                  <a:ext cx="814177" cy="145430"/>
                </a:xfrm>
                <a:prstGeom prst="roundRect">
                  <a:avLst/>
                </a:prstGeom>
                <a:solidFill>
                  <a:srgbClr val="5B9BD5">
                    <a:lumMod val="20000"/>
                    <a:lumOff val="80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628768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904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oMath>
                    </m:oMathPara>
                  </a14:m>
                  <a:endParaRPr kumimoji="0" lang="ko-KR" altLang="en-US" sz="904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Rounded 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663" y="4930869"/>
                  <a:ext cx="814177" cy="145430"/>
                </a:xfrm>
                <a:prstGeom prst="roundRect">
                  <a:avLst/>
                </a:prstGeom>
                <a:blipFill>
                  <a:blip r:embed="rId8"/>
                  <a:stretch>
                    <a:fillRect b="-23077"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rot="5400000" flipH="1" flipV="1">
              <a:off x="9065104" y="4613536"/>
              <a:ext cx="139569" cy="139569"/>
            </a:xfrm>
            <a:prstGeom prst="rect">
              <a:avLst/>
            </a:prstGeom>
            <a:solidFill>
              <a:srgbClr val="4472C4">
                <a:alpha val="9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28768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42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rot="5400000" flipH="1" flipV="1">
              <a:off x="8925536" y="4613536"/>
              <a:ext cx="139569" cy="139569"/>
            </a:xfrm>
            <a:prstGeom prst="rect">
              <a:avLst/>
            </a:prstGeom>
            <a:solidFill>
              <a:srgbClr val="4472C4">
                <a:alpha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28768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42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rot="5400000" flipH="1" flipV="1">
              <a:off x="8785967" y="4613536"/>
              <a:ext cx="139569" cy="139569"/>
            </a:xfrm>
            <a:prstGeom prst="rect">
              <a:avLst/>
            </a:prstGeom>
            <a:solidFill>
              <a:srgbClr val="4472C4">
                <a:alpha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28768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42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5400000" flipH="1" flipV="1">
              <a:off x="8646398" y="4613536"/>
              <a:ext cx="139569" cy="139569"/>
            </a:xfrm>
            <a:prstGeom prst="rect">
              <a:avLst/>
            </a:prstGeom>
            <a:solidFill>
              <a:srgbClr val="4472C4">
                <a:alpha val="7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28768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42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rot="5400000" flipH="1" flipV="1">
              <a:off x="8506829" y="4613536"/>
              <a:ext cx="139569" cy="139569"/>
            </a:xfrm>
            <a:prstGeom prst="rect">
              <a:avLst/>
            </a:prstGeom>
            <a:solidFill>
              <a:srgbClr val="4472C4">
                <a:alpha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28768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42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8138543" y="4511560"/>
                  <a:ext cx="429477" cy="3047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628768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1A73B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kumimoji="0" lang="en-US" altLang="ko-KR" sz="1105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1A73B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ko-KR" sz="1105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1A73B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1A73B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1A73B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1A73B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1A73B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124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A73B2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543" y="4511560"/>
                  <a:ext cx="429477" cy="3047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Rounded Rectangle 37"/>
            <p:cNvSpPr/>
            <p:nvPr/>
          </p:nvSpPr>
          <p:spPr>
            <a:xfrm>
              <a:off x="8046134" y="3342428"/>
              <a:ext cx="1619236" cy="1045014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28768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5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1" name="Straight Arrow Connector 40"/>
            <p:cNvCxnSpPr>
              <a:stCxn id="45" idx="3"/>
              <a:endCxn id="20" idx="2"/>
            </p:cNvCxnSpPr>
            <p:nvPr/>
          </p:nvCxnSpPr>
          <p:spPr>
            <a:xfrm flipV="1">
              <a:off x="8855747" y="5076295"/>
              <a:ext cx="0" cy="225674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Rectangle 42"/>
            <p:cNvSpPr/>
            <p:nvPr/>
          </p:nvSpPr>
          <p:spPr>
            <a:xfrm rot="5400000" flipH="1" flipV="1">
              <a:off x="9065104" y="5301974"/>
              <a:ext cx="139569" cy="139569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  <a:alpha val="9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28768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42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rot="5400000" flipH="1" flipV="1">
              <a:off x="8925536" y="5301974"/>
              <a:ext cx="139569" cy="139569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  <a:alpha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28768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42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 rot="5400000" flipH="1" flipV="1">
              <a:off x="8785967" y="5301974"/>
              <a:ext cx="139569" cy="139569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  <a:alpha val="8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28768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42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 rot="5400000" flipH="1" flipV="1">
              <a:off x="8646398" y="5301974"/>
              <a:ext cx="139569" cy="139569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  <a:alpha val="7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28768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42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 rot="5400000" flipH="1" flipV="1">
              <a:off x="8506829" y="5301974"/>
              <a:ext cx="139569" cy="139569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  <a:alpha val="6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28768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42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/>
                <p:cNvSpPr/>
                <p:nvPr/>
              </p:nvSpPr>
              <p:spPr>
                <a:xfrm>
                  <a:off x="8118175" y="5182016"/>
                  <a:ext cx="429477" cy="3047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628768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66E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66E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66E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66E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66E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66E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124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66E0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48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8175" y="5182016"/>
                  <a:ext cx="429477" cy="3047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/>
            <p:cNvCxnSpPr>
              <a:stCxn id="20" idx="0"/>
              <a:endCxn id="31" idx="1"/>
            </p:cNvCxnSpPr>
            <p:nvPr/>
          </p:nvCxnSpPr>
          <p:spPr>
            <a:xfrm flipV="1">
              <a:off x="8855747" y="4753102"/>
              <a:ext cx="0" cy="177764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none"/>
            </a:ln>
            <a:effectLst/>
          </p:spPr>
        </p:cxnSp>
        <p:sp>
          <p:nvSpPr>
            <p:cNvPr id="82" name="Rounded Rectangle 81"/>
            <p:cNvSpPr/>
            <p:nvPr/>
          </p:nvSpPr>
          <p:spPr>
            <a:xfrm>
              <a:off x="10132508" y="3342428"/>
              <a:ext cx="1619236" cy="1045014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28768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5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3" name="Straight Arrow Connector 82"/>
            <p:cNvCxnSpPr>
              <a:stCxn id="86" idx="3"/>
              <a:endCxn id="127" idx="2"/>
            </p:cNvCxnSpPr>
            <p:nvPr/>
          </p:nvCxnSpPr>
          <p:spPr>
            <a:xfrm flipV="1">
              <a:off x="10942126" y="4297669"/>
              <a:ext cx="0" cy="1004305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Rectangle 83"/>
            <p:cNvSpPr/>
            <p:nvPr/>
          </p:nvSpPr>
          <p:spPr>
            <a:xfrm rot="5400000" flipH="1" flipV="1">
              <a:off x="11151478" y="5301974"/>
              <a:ext cx="139569" cy="139569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  <a:alpha val="9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28768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42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 rot="5400000" flipH="1" flipV="1">
              <a:off x="11011910" y="5301974"/>
              <a:ext cx="139569" cy="139569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  <a:alpha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28768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42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 rot="5400000" flipH="1" flipV="1">
              <a:off x="10872341" y="5301974"/>
              <a:ext cx="139569" cy="139569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  <a:alpha val="8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28768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42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 rot="5400000" flipH="1" flipV="1">
              <a:off x="10732772" y="5301974"/>
              <a:ext cx="139569" cy="139569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  <a:alpha val="7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28768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42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 rot="5400000" flipH="1" flipV="1">
              <a:off x="10593203" y="5301974"/>
              <a:ext cx="139569" cy="139569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  <a:alpha val="6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28768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42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/>
                <p:cNvSpPr/>
                <p:nvPr/>
              </p:nvSpPr>
              <p:spPr>
                <a:xfrm>
                  <a:off x="10204549" y="5182016"/>
                  <a:ext cx="429477" cy="3047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628768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66E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66E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66E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66E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66E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66E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0" lang="ko-KR" altLang="en-US" sz="124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66E0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9" name="Rectangle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4549" y="5182016"/>
                  <a:ext cx="429477" cy="3047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Rounded Rectangle 91"/>
            <p:cNvSpPr/>
            <p:nvPr/>
          </p:nvSpPr>
          <p:spPr>
            <a:xfrm>
              <a:off x="8321429" y="4151311"/>
              <a:ext cx="1068636" cy="14321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layer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8321429" y="3456579"/>
              <a:ext cx="1068636" cy="14321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layer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8321429" y="3807422"/>
              <a:ext cx="1068636" cy="14321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layer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/>
                <p:cNvSpPr/>
                <p:nvPr/>
              </p:nvSpPr>
              <p:spPr>
                <a:xfrm>
                  <a:off x="8676288" y="2931292"/>
                  <a:ext cx="354712" cy="2623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628768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0" lang="en-US" altLang="ko-KR" sz="110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0" lang="ko-KR" altLang="en-US" sz="1242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2" name="Rectangle 1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6288" y="2931292"/>
                  <a:ext cx="354712" cy="2623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Arrow Connector 106"/>
            <p:cNvCxnSpPr>
              <a:stCxn id="92" idx="0"/>
              <a:endCxn id="96" idx="2"/>
            </p:cNvCxnSpPr>
            <p:nvPr/>
          </p:nvCxnSpPr>
          <p:spPr>
            <a:xfrm flipV="1">
              <a:off x="8855747" y="3950641"/>
              <a:ext cx="0" cy="20067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0" name="Straight Arrow Connector 109"/>
            <p:cNvCxnSpPr>
              <a:stCxn id="96" idx="0"/>
              <a:endCxn id="93" idx="2"/>
            </p:cNvCxnSpPr>
            <p:nvPr/>
          </p:nvCxnSpPr>
          <p:spPr>
            <a:xfrm flipV="1">
              <a:off x="8855747" y="3599798"/>
              <a:ext cx="0" cy="207624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6" name="Straight Arrow Connector 115"/>
            <p:cNvCxnSpPr>
              <a:stCxn id="93" idx="0"/>
              <a:endCxn id="102" idx="2"/>
            </p:cNvCxnSpPr>
            <p:nvPr/>
          </p:nvCxnSpPr>
          <p:spPr>
            <a:xfrm flipH="1" flipV="1">
              <a:off x="8853644" y="3193672"/>
              <a:ext cx="2103" cy="262907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Straight Arrow Connector 21"/>
            <p:cNvCxnSpPr>
              <a:stCxn id="31" idx="3"/>
              <a:endCxn id="92" idx="2"/>
            </p:cNvCxnSpPr>
            <p:nvPr/>
          </p:nvCxnSpPr>
          <p:spPr>
            <a:xfrm flipH="1" flipV="1">
              <a:off x="8855747" y="4294530"/>
              <a:ext cx="5" cy="319006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7" name="Rounded Rectangle 126"/>
            <p:cNvSpPr/>
            <p:nvPr/>
          </p:nvSpPr>
          <p:spPr>
            <a:xfrm>
              <a:off x="10407808" y="4154450"/>
              <a:ext cx="1068636" cy="14321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layer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10407808" y="3807422"/>
              <a:ext cx="1068636" cy="14321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layer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31" name="Straight Arrow Connector 130"/>
            <p:cNvCxnSpPr>
              <a:stCxn id="127" idx="0"/>
              <a:endCxn id="129" idx="2"/>
            </p:cNvCxnSpPr>
            <p:nvPr/>
          </p:nvCxnSpPr>
          <p:spPr>
            <a:xfrm flipV="1">
              <a:off x="10942126" y="3950641"/>
              <a:ext cx="0" cy="203809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2" name="Straight Arrow Connector 131"/>
            <p:cNvCxnSpPr>
              <a:stCxn id="129" idx="0"/>
              <a:endCxn id="128" idx="2"/>
            </p:cNvCxnSpPr>
            <p:nvPr/>
          </p:nvCxnSpPr>
          <p:spPr>
            <a:xfrm flipV="1">
              <a:off x="10942126" y="3599798"/>
              <a:ext cx="0" cy="207624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3" name="Straight Arrow Connector 132"/>
            <p:cNvCxnSpPr>
              <a:stCxn id="128" idx="0"/>
              <a:endCxn id="130" idx="2"/>
            </p:cNvCxnSpPr>
            <p:nvPr/>
          </p:nvCxnSpPr>
          <p:spPr>
            <a:xfrm flipH="1" flipV="1">
              <a:off x="10940023" y="3193672"/>
              <a:ext cx="2103" cy="262907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8853644" y="3711991"/>
              <a:ext cx="2086379" cy="989"/>
            </a:xfrm>
            <a:prstGeom prst="straightConnector1">
              <a:avLst/>
            </a:prstGeom>
            <a:ln w="38100">
              <a:solidFill>
                <a:srgbClr val="9933FF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9365283" y="2503374"/>
              <a:ext cx="17861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i="1" dirty="0" smtClean="0"/>
                <a:t>feature matching loss</a:t>
              </a:r>
              <a:endParaRPr lang="ko-KR" altLang="en-US" sz="1400" i="1" dirty="0"/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10407808" y="3456579"/>
              <a:ext cx="1068636" cy="14321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layer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51" name="Straight Arrow Connector 150"/>
            <p:cNvCxnSpPr>
              <a:stCxn id="144" idx="2"/>
            </p:cNvCxnSpPr>
            <p:nvPr/>
          </p:nvCxnSpPr>
          <p:spPr>
            <a:xfrm flipH="1">
              <a:off x="9959017" y="2811151"/>
              <a:ext cx="299364" cy="788647"/>
            </a:xfrm>
            <a:prstGeom prst="straightConnector1">
              <a:avLst/>
            </a:prstGeom>
            <a:ln>
              <a:solidFill>
                <a:srgbClr val="99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442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0EE87-7DC6-4AAC-B35A-3CEC23A8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Experimental Setup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0F40E-23F4-49BB-B651-B710961B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10 </a:t>
            </a:r>
            <a:r>
              <a:rPr lang="en-US" dirty="0"/>
              <a:t>/ </a:t>
            </a:r>
            <a:r>
              <a:rPr lang="en-US" dirty="0" smtClean="0"/>
              <a:t>15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1F2BE-547A-41AC-8A43-824B8B2F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pic>
        <p:nvPicPr>
          <p:cNvPr id="9" name="Picture 6" descr="ICCAS 20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235" y="244643"/>
            <a:ext cx="1668776" cy="878304"/>
          </a:xfrm>
          <a:prstGeom prst="rect">
            <a:avLst/>
          </a:prstGeom>
          <a:solidFill>
            <a:srgbClr val="1C338A"/>
          </a:solidFill>
        </p:spPr>
      </p:pic>
      <p:sp>
        <p:nvSpPr>
          <p:cNvPr id="49" name="내용 개체 틀 2">
            <a:extLst>
              <a:ext uri="{FF2B5EF4-FFF2-40B4-BE49-F238E27FC236}">
                <a16:creationId xmlns:a16="http://schemas.microsoft.com/office/drawing/2014/main" id="{FDCBA9E6-BF1C-4AC8-971A-2DBC3280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59" y="4337793"/>
            <a:ext cx="10371575" cy="183916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2000" dirty="0">
                <a:latin typeface="Calibri"/>
                <a:ea typeface="맑은 고딕"/>
                <a:cs typeface="Calibri"/>
              </a:rPr>
              <a:t>StarCraft Multi-Agent Challenge(SMAC)</a:t>
            </a:r>
          </a:p>
          <a:p>
            <a:r>
              <a:rPr lang="en-US" altLang="ko-KR" sz="2000" dirty="0">
                <a:ea typeface="맑은 고딕"/>
                <a:cs typeface="Calibri"/>
              </a:rPr>
              <a:t>target task: 27m_vs_30m most agents in the SMAC</a:t>
            </a:r>
          </a:p>
          <a:p>
            <a:r>
              <a:rPr lang="en-US" altLang="ko-KR" sz="2000" dirty="0">
                <a:ea typeface="맑은 고딕"/>
                <a:cs typeface="Calibri"/>
              </a:rPr>
              <a:t>source task: learn general knowledge</a:t>
            </a:r>
          </a:p>
          <a:p>
            <a:endParaRPr lang="en-US" altLang="ko-KR" sz="2000" dirty="0">
              <a:ea typeface="맑은 고딕"/>
              <a:cs typeface="Calibri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961633" y="1634345"/>
            <a:ext cx="9967759" cy="2084219"/>
            <a:chOff x="838200" y="1536879"/>
            <a:chExt cx="9967759" cy="2084219"/>
          </a:xfrm>
        </p:grpSpPr>
        <p:sp>
          <p:nvSpPr>
            <p:cNvPr id="29" name="Rectangle 28"/>
            <p:cNvSpPr/>
            <p:nvPr/>
          </p:nvSpPr>
          <p:spPr>
            <a:xfrm>
              <a:off x="838200" y="1536879"/>
              <a:ext cx="9881167" cy="2061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1468315" y="3298155"/>
              <a:ext cx="5820508" cy="322943"/>
            </a:xfrm>
            <a:prstGeom prst="rightArrow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rgbClr val="F0F8E8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978908" y="2309865"/>
              <a:ext cx="1195137" cy="553452"/>
            </a:xfrm>
            <a:prstGeom prst="roundRect">
              <a:avLst/>
            </a:prstGeom>
            <a:solidFill>
              <a:srgbClr val="E7E6E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agents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V="1">
              <a:off x="2174045" y="2409807"/>
              <a:ext cx="604966" cy="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2174045" y="2794818"/>
              <a:ext cx="60496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2712187" y="1861436"/>
              <a:ext cx="2413292" cy="1412638"/>
              <a:chOff x="3647627" y="4699442"/>
              <a:chExt cx="2878756" cy="1685102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7" t="11998" r="20551" b="28279"/>
              <a:stretch/>
            </p:blipFill>
            <p:spPr>
              <a:xfrm>
                <a:off x="3750920" y="4699442"/>
                <a:ext cx="2775463" cy="168510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3647627" y="5926099"/>
                <a:ext cx="1598231" cy="367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27 RL agents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928151" y="5926099"/>
                <a:ext cx="1598231" cy="367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27 built-in AI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255933" y="1861436"/>
              <a:ext cx="2374373" cy="1427452"/>
              <a:chOff x="6833458" y="4699443"/>
              <a:chExt cx="2802938" cy="168510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05" t="3846" r="18149" b="29615"/>
              <a:stretch/>
            </p:blipFill>
            <p:spPr>
              <a:xfrm>
                <a:off x="6989164" y="4699443"/>
                <a:ext cx="2509796" cy="168510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6833458" y="5939655"/>
                <a:ext cx="1522413" cy="36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27 RL agents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113983" y="5939655"/>
                <a:ext cx="1522413" cy="36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30 built-in AI</a:t>
                </a:r>
              </a:p>
            </p:txBody>
          </p:sp>
        </p:grpSp>
        <p:sp>
          <p:nvSpPr>
            <p:cNvPr id="44" name="Rounded Rectangle 43"/>
            <p:cNvSpPr/>
            <p:nvPr/>
          </p:nvSpPr>
          <p:spPr>
            <a:xfrm>
              <a:off x="6564916" y="2309865"/>
              <a:ext cx="1195137" cy="55345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agents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7760053" y="2409807"/>
              <a:ext cx="604966" cy="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7760053" y="2794818"/>
              <a:ext cx="60496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3785664" y="1561027"/>
              <a:ext cx="321458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/>
                <a:t>※ simplified variant of 27m_vs_30m</a:t>
              </a:r>
            </a:p>
          </p:txBody>
        </p:sp>
        <p:sp>
          <p:nvSpPr>
            <p:cNvPr id="47" name="Right Arrow 46"/>
            <p:cNvSpPr/>
            <p:nvPr/>
          </p:nvSpPr>
          <p:spPr>
            <a:xfrm rot="16200000">
              <a:off x="6896562" y="3006338"/>
              <a:ext cx="617706" cy="331664"/>
            </a:xfrm>
            <a:prstGeom prst="rightArrow">
              <a:avLst/>
            </a:prstGeom>
            <a:solidFill>
              <a:srgbClr val="D6F3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ectangle 47"/>
            <p:cNvSpPr/>
            <p:nvPr/>
          </p:nvSpPr>
          <p:spPr>
            <a:xfrm rot="5400000">
              <a:off x="1250631" y="3108917"/>
              <a:ext cx="591267" cy="152945"/>
            </a:xfrm>
            <a:prstGeom prst="rect">
              <a:avLst/>
            </a:prstGeom>
            <a:solidFill>
              <a:srgbClr val="F0F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 rot="20403684">
              <a:off x="4965688" y="3169074"/>
              <a:ext cx="15945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knowledge transfer</a:t>
              </a:r>
              <a:endParaRPr lang="ko-KR" altLang="en-US" sz="14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692241" y="1545348"/>
              <a:ext cx="13398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/>
                <a:t>27m(easy)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233135" y="1545348"/>
              <a:ext cx="25728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/>
                <a:t>27m_vs_30m(super hard)</a:t>
              </a: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2873600-A7F2-7599-6CD4-DD7252088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295134"/>
              </p:ext>
            </p:extLst>
          </p:nvPr>
        </p:nvGraphicFramePr>
        <p:xfrm>
          <a:off x="10145232" y="3880883"/>
          <a:ext cx="1880258" cy="18605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7259">
                  <a:extLst>
                    <a:ext uri="{9D8B030D-6E8A-4147-A177-3AD203B41FA5}">
                      <a16:colId xmlns:a16="http://schemas.microsoft.com/office/drawing/2014/main" val="3148853642"/>
                    </a:ext>
                  </a:extLst>
                </a:gridCol>
                <a:gridCol w="549348">
                  <a:extLst>
                    <a:ext uri="{9D8B030D-6E8A-4147-A177-3AD203B41FA5}">
                      <a16:colId xmlns:a16="http://schemas.microsoft.com/office/drawing/2014/main" val="1559242061"/>
                    </a:ext>
                  </a:extLst>
                </a:gridCol>
                <a:gridCol w="593651">
                  <a:extLst>
                    <a:ext uri="{9D8B030D-6E8A-4147-A177-3AD203B41FA5}">
                      <a16:colId xmlns:a16="http://schemas.microsoft.com/office/drawing/2014/main" val="19916342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</a:pPr>
                      <a:r>
                        <a:rPr lang="af-ZA" sz="80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Name</a:t>
                      </a:r>
                      <a:endParaRPr lang="af-ZA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25" marR="47625" marT="47625" marB="47625" anchor="b">
                    <a:lnL w="13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</a:pPr>
                      <a:r>
                        <a:rPr lang="af-ZA" sz="800" b="0" i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n_agents</a:t>
                      </a:r>
                      <a:endParaRPr lang="af-ZA" b="0" i="0" dirty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25" marR="47625" marT="47625" marB="47625" anchor="b">
                    <a:lnL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</a:pPr>
                      <a:r>
                        <a:rPr lang="af-ZA" sz="800" b="0" i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Difficulty</a:t>
                      </a:r>
                      <a:endParaRPr lang="af-ZA" b="0" i="0" dirty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25" marR="47625" marT="47625" marB="47625" anchor="b">
                    <a:lnL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093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975"/>
                        </a:lnSpc>
                      </a:pPr>
                      <a:r>
                        <a:rPr lang="af-ZA" sz="8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2s_vs_1sc</a:t>
                      </a:r>
                      <a:endParaRPr lang="af-ZA" altLang="ko-KR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3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3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3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975"/>
                        </a:lnSpc>
                      </a:pPr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2</a:t>
                      </a:r>
                      <a:endParaRPr lang="en-US" altLang="ko-KR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023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3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3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975"/>
                        </a:lnSpc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Easy</a:t>
                      </a:r>
                      <a:endParaRPr lang="en-US" altLang="ko-KR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023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3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355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975"/>
                        </a:lnSpc>
                      </a:pPr>
                      <a:r>
                        <a:rPr lang="af-ZA" sz="8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2c_vs_64zg</a:t>
                      </a:r>
                      <a:endParaRPr lang="af-ZA" altLang="ko-KR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3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3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975"/>
                        </a:lnSpc>
                      </a:pPr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2</a:t>
                      </a:r>
                      <a:endParaRPr lang="en-US" altLang="ko-KR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3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975"/>
                        </a:lnSpc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Hard</a:t>
                      </a:r>
                      <a:endParaRPr lang="en-US" altLang="ko-KR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3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684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975"/>
                        </a:lnSpc>
                      </a:pPr>
                      <a:r>
                        <a:rPr lang="af-ZA" sz="8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3s_vs_5z</a:t>
                      </a:r>
                      <a:endParaRPr lang="af-ZA" altLang="ko-KR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3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3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3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975"/>
                        </a:lnSpc>
                      </a:pPr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3</a:t>
                      </a:r>
                      <a:endParaRPr lang="en-US" altLang="ko-KR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023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3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3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975"/>
                        </a:lnSpc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Hard</a:t>
                      </a:r>
                      <a:endParaRPr lang="en-US" altLang="ko-KR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023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3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4967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975"/>
                        </a:lnSpc>
                      </a:pPr>
                      <a:r>
                        <a:rPr lang="af-ZA" sz="80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</a:t>
                      </a:r>
                      <a:endParaRPr lang="af-ZA" sz="800" b="0" i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47625" marB="47625" anchor="ctr">
                    <a:lnL w="13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3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975"/>
                        </a:lnSpc>
                      </a:pPr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</a:t>
                      </a:r>
                      <a:endParaRPr lang="en-US" sz="800" b="0" i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47625" marB="47625" anchor="ctr">
                    <a:lnL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3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975"/>
                        </a:lnSpc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47625" marB="47625" anchor="ctr">
                    <a:lnL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3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17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975"/>
                        </a:lnSpc>
                      </a:pPr>
                      <a:r>
                        <a:rPr lang="af-ZA" sz="8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MMM2</a:t>
                      </a:r>
                      <a:endParaRPr lang="af-ZA" altLang="ko-KR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3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975"/>
                        </a:lnSpc>
                      </a:pPr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10</a:t>
                      </a:r>
                      <a:endParaRPr lang="en-US" altLang="ko-KR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975"/>
                        </a:lnSpc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Super Hard</a:t>
                      </a:r>
                      <a:endParaRPr lang="en-US" altLang="ko-KR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674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975"/>
                        </a:lnSpc>
                      </a:pPr>
                      <a:r>
                        <a:rPr lang="af-ZA" sz="800" b="0" i="0" dirty="0" err="1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bane_vs_bane</a:t>
                      </a:r>
                      <a:endParaRPr lang="af-ZA" altLang="ko-KR" b="0" i="0" dirty="0" err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3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975"/>
                        </a:lnSpc>
                      </a:pPr>
                      <a:r>
                        <a:rPr lang="en-US" sz="8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24</a:t>
                      </a:r>
                      <a:endParaRPr lang="en-US" altLang="ko-KR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975"/>
                        </a:lnSpc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Hard</a:t>
                      </a:r>
                      <a:endParaRPr lang="en-US" altLang="ko-KR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669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975"/>
                        </a:lnSpc>
                      </a:pPr>
                      <a:r>
                        <a:rPr lang="af-ZA" sz="800" b="1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27m_vs_30m</a:t>
                      </a:r>
                      <a:endParaRPr lang="af-ZA" b="1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25" marR="47625" marT="47625" marB="47625">
                    <a:lnL w="13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975"/>
                        </a:lnSpc>
                      </a:pPr>
                      <a:r>
                        <a:rPr lang="en-US" sz="800" b="1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  <a:endParaRPr lang="en-US" b="1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25" marR="47625" marT="47625" marB="47625">
                    <a:lnL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975"/>
                        </a:lnSpc>
                      </a:pPr>
                      <a:r>
                        <a:rPr lang="en-US" sz="800" b="1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Super Hard</a:t>
                      </a:r>
                      <a:endParaRPr lang="en-US" b="1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25" marR="47625" marT="47625" marB="47625">
                    <a:lnL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3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421539"/>
                  </a:ext>
                </a:extLst>
              </a:tr>
            </a:tbl>
          </a:graphicData>
        </a:graphic>
      </p:graphicFrame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1A2A1D03-088C-047F-3BBA-0A47C4F5C5C6}"/>
              </a:ext>
            </a:extLst>
          </p:cNvPr>
          <p:cNvCxnSpPr>
            <a:endCxn id="10" idx="2"/>
          </p:cNvCxnSpPr>
          <p:nvPr/>
        </p:nvCxnSpPr>
        <p:spPr>
          <a:xfrm rot="16200000" flipV="1">
            <a:off x="8738383" y="4222262"/>
            <a:ext cx="2247366" cy="575549"/>
          </a:xfrm>
          <a:prstGeom prst="bentConnector3">
            <a:avLst>
              <a:gd name="adj1" fmla="val 11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9DD4A8-A7CD-1F4C-97E2-1AFC54778C3F}"/>
              </a:ext>
            </a:extLst>
          </p:cNvPr>
          <p:cNvSpPr/>
          <p:nvPr/>
        </p:nvSpPr>
        <p:spPr>
          <a:xfrm>
            <a:off x="10145485" y="5497285"/>
            <a:ext cx="1883228" cy="2286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0342014" y="5766774"/>
            <a:ext cx="1496885" cy="2769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en-US" altLang="ko-KR" sz="1200" dirty="0"/>
              <a:t>List of SMAC scenarios</a:t>
            </a:r>
            <a:endParaRPr lang="ko-KR" altLang="en-US" sz="1200" dirty="0"/>
          </a:p>
        </p:txBody>
      </p:sp>
      <p:pic>
        <p:nvPicPr>
          <p:cNvPr id="19" name="그림 18" descr="img_ci.png (468×90)">
            <a:extLst>
              <a:ext uri="{FF2B5EF4-FFF2-40B4-BE49-F238E27FC236}">
                <a16:creationId xmlns:a16="http://schemas.microsoft.com/office/drawing/2014/main" id="{D10AAA2D-99AB-4E5D-0148-29E2E54B8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3786" y="246185"/>
            <a:ext cx="2133598" cy="4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6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0EE87-7DC6-4AAC-B35A-3CEC23A8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Result: Performance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BA9E6-BF1C-4AC8-971A-2DBC3280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618912"/>
            <a:ext cx="10381735" cy="15580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2000" dirty="0">
                <a:ea typeface="맑은 고딕"/>
              </a:rPr>
              <a:t>We validate our method based on QMIX </a:t>
            </a:r>
            <a:r>
              <a:rPr lang="en-US" altLang="ko-KR" sz="2000" dirty="0" smtClean="0">
                <a:ea typeface="맑은 고딕"/>
              </a:rPr>
              <a:t>algorithm</a:t>
            </a:r>
            <a:endParaRPr lang="en-US" altLang="ko-KR" sz="2000" dirty="0">
              <a:ea typeface="맑은 고딕"/>
            </a:endParaRPr>
          </a:p>
          <a:p>
            <a:r>
              <a:rPr lang="en-US" altLang="ko-KR" sz="2000" b="1" dirty="0">
                <a:solidFill>
                  <a:srgbClr val="1A73B2"/>
                </a:solidFill>
                <a:ea typeface="맑은 고딕"/>
              </a:rPr>
              <a:t>QMIX+MANR (ours)</a:t>
            </a:r>
            <a:r>
              <a:rPr lang="en-US" altLang="ko-KR" sz="2000" dirty="0">
                <a:ea typeface="맑은 고딕"/>
              </a:rPr>
              <a:t> : QMIX combined with our proposed method</a:t>
            </a:r>
          </a:p>
          <a:p>
            <a:r>
              <a:rPr lang="en-US" altLang="ko-KR" sz="2000" b="1" dirty="0">
                <a:solidFill>
                  <a:srgbClr val="FF7F0E"/>
                </a:solidFill>
                <a:ea typeface="맑은 고딕"/>
              </a:rPr>
              <a:t>QMIX+TL (baseline)</a:t>
            </a:r>
            <a:r>
              <a:rPr lang="en-US" altLang="ko-KR" sz="2000" dirty="0">
                <a:ea typeface="맑은 고딕"/>
              </a:rPr>
              <a:t> : the application of vanilla transfer learning to QMIX</a:t>
            </a:r>
            <a:endParaRPr lang="en-US" altLang="ko-KR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0F40E-23F4-49BB-B651-B710961B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11 </a:t>
            </a:r>
            <a:r>
              <a:rPr lang="en-US" dirty="0"/>
              <a:t>/ </a:t>
            </a:r>
            <a:r>
              <a:rPr lang="en-US" dirty="0" smtClean="0"/>
              <a:t>15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1F2BE-547A-41AC-8A43-824B8B2F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3689018" y="1598353"/>
            <a:ext cx="4921582" cy="2590800"/>
            <a:chOff x="3689018" y="3681805"/>
            <a:chExt cx="4921582" cy="25908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9018" y="3681805"/>
              <a:ext cx="3962400" cy="25908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Rectangle 9"/>
            <p:cNvSpPr/>
            <p:nvPr/>
          </p:nvSpPr>
          <p:spPr>
            <a:xfrm>
              <a:off x="7737947" y="3918245"/>
              <a:ext cx="872653" cy="276999"/>
            </a:xfrm>
            <a:prstGeom prst="rect">
              <a:avLst/>
            </a:prstGeom>
            <a:ln w="19050">
              <a:solidFill>
                <a:srgbClr val="1A73B2"/>
              </a:solidFill>
            </a:ln>
          </p:spPr>
          <p:txBody>
            <a:bodyPr wrap="none" lIns="90000" tIns="0" rIns="90000" bIns="0">
              <a:spAutoFit/>
            </a:bodyPr>
            <a:lstStyle/>
            <a:p>
              <a:r>
                <a:rPr lang="en-US" altLang="ko-KR" dirty="0"/>
                <a:t>89.59%</a:t>
              </a:r>
              <a:endParaRPr lang="ko-KR" alt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737947" y="4282298"/>
              <a:ext cx="872653" cy="276999"/>
            </a:xfrm>
            <a:prstGeom prst="rect">
              <a:avLst/>
            </a:prstGeom>
            <a:ln w="19050">
              <a:solidFill>
                <a:srgbClr val="FF7F0E"/>
              </a:solidFill>
            </a:ln>
          </p:spPr>
          <p:txBody>
            <a:bodyPr wrap="none" lIns="90000" tIns="0" rIns="90000" bIns="0">
              <a:spAutoFit/>
            </a:bodyPr>
            <a:lstStyle/>
            <a:p>
              <a:r>
                <a:rPr lang="en-US" altLang="ko-KR" dirty="0"/>
                <a:t>82.30%</a:t>
              </a:r>
              <a:endParaRPr lang="ko-KR" altLang="en-US" dirty="0"/>
            </a:p>
          </p:txBody>
        </p:sp>
      </p:grpSp>
      <p:pic>
        <p:nvPicPr>
          <p:cNvPr id="13" name="Picture 6" descr="ICCAS 20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235" y="244643"/>
            <a:ext cx="1668776" cy="878304"/>
          </a:xfrm>
          <a:prstGeom prst="rect">
            <a:avLst/>
          </a:prstGeom>
          <a:solidFill>
            <a:srgbClr val="1C338A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6F18E4-5CCB-5C23-AA05-73FBDFA63E32}"/>
              </a:ext>
            </a:extLst>
          </p:cNvPr>
          <p:cNvSpPr txBox="1"/>
          <p:nvPr/>
        </p:nvSpPr>
        <p:spPr>
          <a:xfrm>
            <a:off x="5154864" y="4236178"/>
            <a:ext cx="1409809" cy="276999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spAutoFit/>
          </a:bodyPr>
          <a:lstStyle/>
          <a:p>
            <a:pPr algn="ctr"/>
            <a:r>
              <a:rPr lang="en-US" altLang="ko-KR" sz="1200" dirty="0">
                <a:ea typeface="맑은 고딕"/>
              </a:rPr>
              <a:t>Win rate result graph</a:t>
            </a:r>
            <a:endParaRPr lang="ko-KR" dirty="0"/>
          </a:p>
        </p:txBody>
      </p:sp>
      <p:pic>
        <p:nvPicPr>
          <p:cNvPr id="14" name="그림 13" descr="img_ci.png (468×90)">
            <a:extLst>
              <a:ext uri="{FF2B5EF4-FFF2-40B4-BE49-F238E27FC236}">
                <a16:creationId xmlns:a16="http://schemas.microsoft.com/office/drawing/2014/main" id="{B6AFF484-BF2A-9D6E-55D9-10B49A91E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786" y="246185"/>
            <a:ext cx="2133598" cy="4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0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0EE87-7DC6-4AAC-B35A-3CEC23A8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Robustness Definition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BA9E6-BF1C-4AC8-971A-2DBC3280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381735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2000" dirty="0">
                <a:ea typeface="맑은 고딕"/>
              </a:rPr>
              <a:t>Robustness : degree of stability in predictive performance despite variations in input data. [8]</a:t>
            </a:r>
            <a:endParaRPr lang="ko-KR" dirty="0">
              <a:ea typeface="맑은 고딕"/>
            </a:endParaRPr>
          </a:p>
          <a:p>
            <a:r>
              <a:rPr lang="ko-KR" altLang="en-US" sz="2000" dirty="0">
                <a:ea typeface="맑은 고딕"/>
                <a:cs typeface="Calibri"/>
              </a:rPr>
              <a:t>We need a task independent </a:t>
            </a:r>
            <a:r>
              <a:rPr lang="ko-KR" altLang="en-US" sz="2000" dirty="0" smtClean="0">
                <a:ea typeface="맑은 고딕"/>
                <a:cs typeface="Calibri"/>
              </a:rPr>
              <a:t>metric</a:t>
            </a:r>
            <a:r>
              <a:rPr lang="en-US" altLang="ko-KR" sz="2000" dirty="0" smtClean="0">
                <a:ea typeface="맑은 고딕"/>
                <a:cs typeface="Calibri"/>
              </a:rPr>
              <a:t>s</a:t>
            </a:r>
            <a:r>
              <a:rPr lang="ko-KR" altLang="en-US" sz="2000" dirty="0" smtClean="0">
                <a:ea typeface="맑은 고딕"/>
                <a:cs typeface="Calibri"/>
              </a:rPr>
              <a:t>.</a:t>
            </a:r>
            <a:endParaRPr lang="en-US" altLang="ko-KR" sz="2000" dirty="0">
              <a:ea typeface="맑은 고딕"/>
              <a:cs typeface="Calibri"/>
            </a:endParaRP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>
                <a:ea typeface="맑은 고딕"/>
              </a:rPr>
              <a:t>We define robustness as the standard deviation </a:t>
            </a:r>
            <a:r>
              <a:rPr lang="en-US" altLang="ko-KR" sz="2000" dirty="0">
                <a:solidFill>
                  <a:srgbClr val="9933FF"/>
                </a:solidFill>
                <a:ea typeface="맑은 고딕"/>
              </a:rPr>
              <a:t>normalized by the mean </a:t>
            </a:r>
            <a:r>
              <a:rPr lang="en-US" altLang="ko-KR" sz="2000" dirty="0">
                <a:ea typeface="맑은 고딕"/>
              </a:rPr>
              <a:t>over the returns of multiple episodes. </a:t>
            </a:r>
            <a:endParaRPr lang="en-US" altLang="ko-KR" sz="2000" dirty="0">
              <a:ea typeface="맑은 고딕"/>
              <a:cs typeface="Calibri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0F40E-23F4-49BB-B651-B710961B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12 </a:t>
            </a:r>
            <a:r>
              <a:rPr lang="en-US" dirty="0"/>
              <a:t>/ </a:t>
            </a:r>
            <a:r>
              <a:rPr lang="en-US" dirty="0" smtClean="0"/>
              <a:t>15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1F2BE-547A-41AC-8A43-824B8B2F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3471976" y="2672354"/>
            <a:ext cx="5237101" cy="715902"/>
            <a:chOff x="3471976" y="3285392"/>
            <a:chExt cx="5237101" cy="7159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471976" y="3285392"/>
                  <a:ext cx="3124958" cy="7159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𝑟𝑜𝑏𝑢𝑠𝑡𝑛𝑒𝑠𝑠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𝕍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b="1" i="1" smtClean="0">
                                                <a:latin typeface="Cambria Math" panose="02040503050406030204" pitchFamily="18" charset="0"/>
                                              </a:rPr>
                                              <m:t>𝑹</m:t>
                                            </m:r>
                                          </m:e>
                                        </m:d>
                                      </m:e>
                                    </m:rad>
                                  </m:num>
                                  <m:den>
                                    <m:r>
                                      <a:rPr lang="ko-KR" altLang="en-US" i="1" smtClean="0">
                                        <a:solidFill>
                                          <a:srgbClr val="993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𝔼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rgbClr val="9933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b="1" i="1">
                                            <a:solidFill>
                                              <a:srgbClr val="9933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1976" y="3285392"/>
                  <a:ext cx="3124958" cy="715902"/>
                </a:xfrm>
                <a:prstGeom prst="rect">
                  <a:avLst/>
                </a:prstGeom>
                <a:blipFill>
                  <a:blip r:embed="rId3"/>
                  <a:stretch>
                    <a:fillRect b="-8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6522901" y="3458677"/>
                  <a:ext cx="21861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dirty="0"/>
                    <a:t>, </a:t>
                  </a:r>
                  <a14:m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𝑹</m:t>
                      </m:r>
                    </m:oMath>
                  </a14:m>
                  <a:r>
                    <a:rPr lang="ko-KR" altLang="en-US" dirty="0"/>
                    <a:t> </a:t>
                  </a:r>
                  <a:r>
                    <a:rPr lang="en-US" altLang="ko-KR" i="1" dirty="0"/>
                    <a:t>is a set of returns.</a:t>
                  </a:r>
                  <a:endParaRPr lang="ko-KR" altLang="en-US" i="1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2901" y="3458677"/>
                  <a:ext cx="218617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228" t="-9836" r="-1671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6" descr="ICCAS 202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235" y="244643"/>
            <a:ext cx="1668776" cy="878304"/>
          </a:xfrm>
          <a:prstGeom prst="rect">
            <a:avLst/>
          </a:prstGeom>
          <a:solidFill>
            <a:srgbClr val="1C338A"/>
          </a:solidFill>
        </p:spPr>
      </p:pic>
      <p:sp>
        <p:nvSpPr>
          <p:cNvPr id="13" name="Rectangle 12"/>
          <p:cNvSpPr/>
          <p:nvPr/>
        </p:nvSpPr>
        <p:spPr>
          <a:xfrm>
            <a:off x="2038934" y="6355597"/>
            <a:ext cx="76264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[8] H. B. </a:t>
            </a:r>
            <a:r>
              <a:rPr lang="en-US" altLang="ko-KR" sz="1100" dirty="0" err="1"/>
              <a:t>Braiek</a:t>
            </a:r>
            <a:r>
              <a:rPr lang="en-US" altLang="ko-KR" sz="1100" dirty="0"/>
              <a:t> and F. </a:t>
            </a:r>
            <a:r>
              <a:rPr lang="en-US" altLang="ko-KR" sz="1100" dirty="0" err="1"/>
              <a:t>Khomh</a:t>
            </a:r>
            <a:r>
              <a:rPr lang="en-US" altLang="ko-KR" sz="1100" dirty="0"/>
              <a:t>, "Machine Learning Robustness: A Primer," </a:t>
            </a:r>
            <a:r>
              <a:rPr lang="en-US" altLang="ko-KR" sz="1100" i="1" dirty="0" err="1"/>
              <a:t>arXiv</a:t>
            </a:r>
            <a:r>
              <a:rPr lang="en-US" altLang="ko-KR" sz="1100" i="1" dirty="0"/>
              <a:t> preprint arXiv:2404.00897</a:t>
            </a:r>
            <a:r>
              <a:rPr lang="en-US" altLang="ko-KR" sz="1100" dirty="0"/>
              <a:t>, 2024.</a:t>
            </a:r>
            <a:endParaRPr lang="ko-KR" altLang="en-US" sz="1100" dirty="0"/>
          </a:p>
        </p:txBody>
      </p:sp>
      <p:pic>
        <p:nvPicPr>
          <p:cNvPr id="10" name="그림 9" descr="img_ci.png (468×90)">
            <a:extLst>
              <a:ext uri="{FF2B5EF4-FFF2-40B4-BE49-F238E27FC236}">
                <a16:creationId xmlns:a16="http://schemas.microsoft.com/office/drawing/2014/main" id="{A9080277-B7E3-2E1E-8B7A-E2718D778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3786" y="246185"/>
            <a:ext cx="2133598" cy="4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1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0EE87-7DC6-4AAC-B35A-3CEC23A8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ea typeface="맑은 고딕"/>
              </a:rPr>
              <a:t>Result: Robustness and Entropy</a:t>
            </a:r>
            <a:endParaRPr lang="ko-KR" altLang="en-US" dirty="0"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BA9E6-BF1C-4AC8-971A-2DBC3280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782256"/>
            <a:ext cx="10381735" cy="139470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2000" dirty="0">
                <a:ea typeface="맑은 고딕"/>
              </a:rPr>
              <a:t>We compared robustness for </a:t>
            </a:r>
            <a:r>
              <a:rPr lang="en-US" altLang="ko-KR" sz="2000" b="1" dirty="0">
                <a:solidFill>
                  <a:srgbClr val="1A73B2"/>
                </a:solidFill>
                <a:ea typeface="맑은 고딕"/>
              </a:rPr>
              <a:t>QMIX+MANR</a:t>
            </a:r>
            <a:r>
              <a:rPr lang="en-US" altLang="ko-KR" sz="2000" dirty="0">
                <a:ea typeface="맑은 고딕"/>
              </a:rPr>
              <a:t> and </a:t>
            </a:r>
            <a:r>
              <a:rPr lang="en-US" altLang="ko-KR" sz="2000" b="1" dirty="0">
                <a:solidFill>
                  <a:srgbClr val="FF7F0E"/>
                </a:solidFill>
                <a:ea typeface="맑은 고딕"/>
              </a:rPr>
              <a:t>QMIX+TL</a:t>
            </a:r>
            <a:r>
              <a:rPr lang="en-US" altLang="ko-KR" sz="2000" b="1" dirty="0">
                <a:ea typeface="맑은 고딕"/>
              </a:rPr>
              <a:t> </a:t>
            </a:r>
            <a:r>
              <a:rPr lang="en-US" altLang="ko-KR" sz="2000" dirty="0">
                <a:ea typeface="맑은 고딕"/>
              </a:rPr>
              <a:t>with the same setup.</a:t>
            </a:r>
          </a:p>
          <a:p>
            <a:r>
              <a:rPr lang="en-US" altLang="ko-KR" sz="2000" dirty="0">
                <a:ea typeface="맑은 고딕"/>
                <a:cs typeface="Calibri"/>
              </a:rPr>
              <a:t>Improved robustness and entropy suggest that our method makes the model more general.</a:t>
            </a:r>
          </a:p>
          <a:p>
            <a:pPr marL="0" indent="0">
              <a:buNone/>
            </a:pPr>
            <a:endParaRPr lang="en-US" altLang="ko-KR" sz="2000" strike="sngStrike" dirty="0">
              <a:ea typeface="맑은 고딕"/>
              <a:cs typeface="Calibri"/>
            </a:endParaRPr>
          </a:p>
          <a:p>
            <a:endParaRPr lang="en-US" altLang="ko-KR" sz="2000" dirty="0">
              <a:ea typeface="맑은 고딕"/>
              <a:cs typeface="Calibri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0F40E-23F4-49BB-B651-B710961B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13 </a:t>
            </a:r>
            <a:r>
              <a:rPr lang="en-US" dirty="0"/>
              <a:t>/ </a:t>
            </a:r>
            <a:r>
              <a:rPr lang="en-US" dirty="0" smtClean="0"/>
              <a:t>15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1F2BE-547A-41AC-8A43-824B8B2F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pic>
        <p:nvPicPr>
          <p:cNvPr id="11" name="Picture 6" descr="ICCAS 20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235" y="244643"/>
            <a:ext cx="1668776" cy="878304"/>
          </a:xfrm>
          <a:prstGeom prst="rect">
            <a:avLst/>
          </a:prstGeom>
          <a:solidFill>
            <a:srgbClr val="1C338A"/>
          </a:solidFill>
        </p:spPr>
      </p:pic>
      <p:grpSp>
        <p:nvGrpSpPr>
          <p:cNvPr id="7" name="Group 6"/>
          <p:cNvGrpSpPr/>
          <p:nvPr/>
        </p:nvGrpSpPr>
        <p:grpSpPr>
          <a:xfrm>
            <a:off x="1457580" y="1646238"/>
            <a:ext cx="4881624" cy="2477837"/>
            <a:chOff x="3655460" y="3834063"/>
            <a:chExt cx="4881624" cy="247783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5460" y="3834063"/>
              <a:ext cx="3964540" cy="24778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7712522" y="4096754"/>
              <a:ext cx="824562" cy="276999"/>
            </a:xfrm>
            <a:prstGeom prst="rect">
              <a:avLst/>
            </a:prstGeom>
            <a:ln w="19050">
              <a:solidFill>
                <a:srgbClr val="1A73B2"/>
              </a:solidFill>
            </a:ln>
          </p:spPr>
          <p:txBody>
            <a:bodyPr wrap="none" lIns="90000" tIns="0" rIns="90000" bIns="0">
              <a:spAutoFit/>
            </a:bodyPr>
            <a:lstStyle/>
            <a:p>
              <a:r>
                <a:rPr lang="en-US" altLang="ko-KR" dirty="0"/>
                <a:t>0.9384</a:t>
              </a:r>
              <a:endParaRPr lang="ko-KR" alt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712522" y="4460807"/>
              <a:ext cx="824562" cy="276999"/>
            </a:xfrm>
            <a:prstGeom prst="rect">
              <a:avLst/>
            </a:prstGeom>
            <a:ln w="19050">
              <a:solidFill>
                <a:srgbClr val="FF7F0E"/>
              </a:solidFill>
            </a:ln>
          </p:spPr>
          <p:txBody>
            <a:bodyPr wrap="none" lIns="90000" tIns="0" rIns="90000" bIns="0">
              <a:spAutoFit/>
            </a:bodyPr>
            <a:lstStyle/>
            <a:p>
              <a:r>
                <a:rPr lang="en-US" altLang="ko-KR" dirty="0"/>
                <a:t>0.9151</a:t>
              </a:r>
              <a:endParaRPr lang="ko-KR" altLang="en-US" dirty="0"/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4482955-8D7B-E5B7-1E97-67B675C89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537596"/>
              </p:ext>
            </p:extLst>
          </p:nvPr>
        </p:nvGraphicFramePr>
        <p:xfrm>
          <a:off x="7303477" y="1793631"/>
          <a:ext cx="3397218" cy="1144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8609">
                  <a:extLst>
                    <a:ext uri="{9D8B030D-6E8A-4147-A177-3AD203B41FA5}">
                      <a16:colId xmlns:a16="http://schemas.microsoft.com/office/drawing/2014/main" val="3600896470"/>
                    </a:ext>
                  </a:extLst>
                </a:gridCol>
                <a:gridCol w="1698609">
                  <a:extLst>
                    <a:ext uri="{9D8B030D-6E8A-4147-A177-3AD203B41FA5}">
                      <a16:colId xmlns:a16="http://schemas.microsoft.com/office/drawing/2014/main" val="615623401"/>
                    </a:ext>
                  </a:extLst>
                </a:gridCol>
              </a:tblGrid>
              <a:tr h="590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1A73B2"/>
                          </a:solidFill>
                        </a:rPr>
                        <a:t>QMIX+MANR</a:t>
                      </a:r>
                      <a:br>
                        <a:rPr lang="ko-KR" altLang="en-US" dirty="0">
                          <a:solidFill>
                            <a:srgbClr val="1A73B2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rgbClr val="1A73B2"/>
                          </a:solidFill>
                        </a:rPr>
                        <a:t>(</a:t>
                      </a:r>
                      <a:r>
                        <a:rPr lang="ko-KR" altLang="en-US" sz="1400" err="1">
                          <a:solidFill>
                            <a:srgbClr val="1A73B2"/>
                          </a:solidFill>
                        </a:rPr>
                        <a:t>Ours</a:t>
                      </a:r>
                      <a:r>
                        <a:rPr lang="ko-KR" altLang="en-US" sz="1400" dirty="0">
                          <a:solidFill>
                            <a:srgbClr val="1A73B2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7F0E"/>
                          </a:solidFill>
                        </a:rPr>
                        <a:t>QMIX+TL</a:t>
                      </a:r>
                      <a:br>
                        <a:rPr lang="ko-KR" altLang="en-US" dirty="0">
                          <a:solidFill>
                            <a:srgbClr val="FF7F0E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rgbClr val="FF7F0E"/>
                          </a:solidFill>
                        </a:rPr>
                        <a:t>(</a:t>
                      </a:r>
                      <a:r>
                        <a:rPr lang="ko-KR" altLang="en-US" sz="1400" err="1">
                          <a:solidFill>
                            <a:srgbClr val="FF7F0E"/>
                          </a:solidFill>
                        </a:rPr>
                        <a:t>Baseline</a:t>
                      </a:r>
                      <a:r>
                        <a:rPr lang="ko-KR" altLang="en-US" sz="1400" dirty="0">
                          <a:solidFill>
                            <a:srgbClr val="FF7F0E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86924"/>
                  </a:ext>
                </a:extLst>
              </a:tr>
              <a:tr h="554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0.5401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0.3620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4073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77CCD8C-ED06-6753-07AE-81ED7EC3AB22}"/>
              </a:ext>
            </a:extLst>
          </p:cNvPr>
          <p:cNvSpPr txBox="1"/>
          <p:nvPr/>
        </p:nvSpPr>
        <p:spPr>
          <a:xfrm>
            <a:off x="8223985" y="3001411"/>
            <a:ext cx="1559529" cy="276999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spAutoFit/>
          </a:bodyPr>
          <a:lstStyle/>
          <a:p>
            <a:pPr algn="ctr"/>
            <a:r>
              <a:rPr lang="en-US" altLang="ko-KR" sz="1200" dirty="0">
                <a:ea typeface="맑은 고딕"/>
              </a:rPr>
              <a:t>Table of entropy results</a:t>
            </a:r>
            <a:endParaRPr lang="ko-KR" dirty="0"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68DB89-4AA6-20F3-5139-D61A04E6CDD5}"/>
              </a:ext>
            </a:extLst>
          </p:cNvPr>
          <p:cNvSpPr txBox="1"/>
          <p:nvPr/>
        </p:nvSpPr>
        <p:spPr>
          <a:xfrm>
            <a:off x="2618902" y="4207603"/>
            <a:ext cx="1585883" cy="276999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spAutoFit/>
          </a:bodyPr>
          <a:lstStyle/>
          <a:p>
            <a:pPr algn="ctr"/>
            <a:r>
              <a:rPr lang="en-US" altLang="ko-KR" sz="1200" dirty="0">
                <a:ea typeface="맑은 고딕"/>
              </a:rPr>
              <a:t>Robustness result graph</a:t>
            </a:r>
            <a:endParaRPr 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41C665-360F-4BFC-F4E2-D88344D12DBD}"/>
              </a:ext>
            </a:extLst>
          </p:cNvPr>
          <p:cNvSpPr txBox="1"/>
          <p:nvPr/>
        </p:nvSpPr>
        <p:spPr>
          <a:xfrm>
            <a:off x="8451772" y="4205420"/>
            <a:ext cx="1103956" cy="276999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spAutoFit/>
          </a:bodyPr>
          <a:lstStyle/>
          <a:p>
            <a:pPr algn="ctr"/>
            <a:r>
              <a:rPr lang="en-US" altLang="ko-KR" sz="1200" dirty="0">
                <a:ea typeface="맑은 고딕"/>
                <a:cs typeface="Calibri"/>
              </a:rPr>
              <a:t>Entropy formula</a:t>
            </a:r>
            <a:endParaRPr lang="ko-KR" altLang="en-US" dirty="0"/>
          </a:p>
        </p:txBody>
      </p:sp>
      <p:pic>
        <p:nvPicPr>
          <p:cNvPr id="19" name="그림 18" descr="img_ci.png (468×90)">
            <a:extLst>
              <a:ext uri="{FF2B5EF4-FFF2-40B4-BE49-F238E27FC236}">
                <a16:creationId xmlns:a16="http://schemas.microsoft.com/office/drawing/2014/main" id="{93D0A96E-178C-B096-0EB1-EF2360F31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786" y="246185"/>
            <a:ext cx="2133598" cy="410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98084" y="3447196"/>
                <a:ext cx="3008003" cy="725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084" y="3447196"/>
                <a:ext cx="3008003" cy="725199"/>
              </a:xfrm>
              <a:prstGeom prst="rect">
                <a:avLst/>
              </a:prstGeom>
              <a:blipFill>
                <a:blip r:embed="rId6"/>
                <a:stretch>
                  <a:fillRect b="-8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7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Result: t-SNE and PCA</a:t>
            </a:r>
            <a:endParaRPr lang="ko-KR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19" y="1608626"/>
            <a:ext cx="3576252" cy="268260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14 </a:t>
            </a:r>
            <a:r>
              <a:rPr lang="en-US" dirty="0"/>
              <a:t>/ </a:t>
            </a:r>
            <a:r>
              <a:rPr lang="en-US" dirty="0" smtClean="0"/>
              <a:t>15</a:t>
            </a:r>
            <a:endParaRPr lang="ko-K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066" y="1727684"/>
            <a:ext cx="4863494" cy="24317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54968" y="4291234"/>
            <a:ext cx="1600759" cy="276999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spAutoFit/>
          </a:bodyPr>
          <a:lstStyle/>
          <a:p>
            <a:pPr algn="ctr"/>
            <a:r>
              <a:rPr lang="en-US" altLang="ko-KR" sz="1200" dirty="0">
                <a:ea typeface="맑은 고딕"/>
              </a:rPr>
              <a:t>t-SNE clustering analysis</a:t>
            </a:r>
            <a:endParaRPr lang="ko-KR" altLang="en-US" sz="1200" dirty="0" err="1">
              <a:ea typeface="맑은 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78456" y="4291234"/>
            <a:ext cx="1670715" cy="276999"/>
          </a:xfrm>
          <a:prstGeom prst="rect">
            <a:avLst/>
          </a:prstGeom>
          <a:noFill/>
        </p:spPr>
        <p:txBody>
          <a:bodyPr wrap="none" lIns="0" tIns="45720" rIns="91440" bIns="45720" rtlCol="0" anchor="t">
            <a:spAutoFit/>
          </a:bodyPr>
          <a:lstStyle/>
          <a:p>
            <a:pPr algn="ctr"/>
            <a:r>
              <a:rPr lang="en-US" altLang="ko-KR" sz="1200" dirty="0">
                <a:ea typeface="맑은 고딕"/>
              </a:rPr>
              <a:t>PCA visualization analysis</a:t>
            </a:r>
            <a:endParaRPr lang="ko-KR" altLang="en-US" sz="1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29C056C-E9DA-709C-87FA-D2427065A26D}"/>
              </a:ext>
            </a:extLst>
          </p:cNvPr>
          <p:cNvSpPr txBox="1">
            <a:spLocks/>
          </p:cNvSpPr>
          <p:nvPr/>
        </p:nvSpPr>
        <p:spPr>
          <a:xfrm>
            <a:off x="838199" y="4852594"/>
            <a:ext cx="10604473" cy="13243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ea typeface="맑은 고딕"/>
              </a:rPr>
              <a:t>We show t-SNE and PCA analysis to verity qualitative results.</a:t>
            </a:r>
          </a:p>
          <a:p>
            <a:r>
              <a:rPr lang="en-US" sz="2000" dirty="0">
                <a:ea typeface="+mn-lt"/>
                <a:cs typeface="+mn-lt"/>
              </a:rPr>
              <a:t>Two visualizations show the better generalization ability of </a:t>
            </a:r>
            <a:r>
              <a:rPr lang="en-US" sz="2000" dirty="0">
                <a:solidFill>
                  <a:srgbClr val="1A73B2"/>
                </a:solidFill>
                <a:ea typeface="+mn-lt"/>
                <a:cs typeface="+mn-lt"/>
              </a:rPr>
              <a:t>our method</a:t>
            </a:r>
            <a:r>
              <a:rPr lang="en-US" sz="2000" dirty="0">
                <a:ea typeface="+mn-lt"/>
                <a:cs typeface="+mn-lt"/>
              </a:rPr>
              <a:t> compared to </a:t>
            </a:r>
            <a:r>
              <a:rPr lang="en-US" sz="2000" dirty="0">
                <a:solidFill>
                  <a:srgbClr val="E66E00"/>
                </a:solidFill>
                <a:ea typeface="+mn-lt"/>
                <a:cs typeface="+mn-lt"/>
              </a:rPr>
              <a:t>the baseline.</a:t>
            </a:r>
            <a:endParaRPr lang="en-US">
              <a:solidFill>
                <a:srgbClr val="E66E00"/>
              </a:solidFill>
              <a:ea typeface="+mn-lt"/>
              <a:cs typeface="+mn-lt"/>
            </a:endParaRPr>
          </a:p>
        </p:txBody>
      </p:sp>
      <p:pic>
        <p:nvPicPr>
          <p:cNvPr id="12" name="그림 11" descr="img_ci.png (468×90)">
            <a:extLst>
              <a:ext uri="{FF2B5EF4-FFF2-40B4-BE49-F238E27FC236}">
                <a16:creationId xmlns:a16="http://schemas.microsoft.com/office/drawing/2014/main" id="{3F34F704-FB65-84F1-40D1-EB138D482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786" y="246185"/>
            <a:ext cx="2133598" cy="410308"/>
          </a:xfrm>
          <a:prstGeom prst="rect">
            <a:avLst/>
          </a:prstGeom>
        </p:spPr>
      </p:pic>
      <p:pic>
        <p:nvPicPr>
          <p:cNvPr id="14" name="Picture 6" descr="ICCAS 2024">
            <a:extLst>
              <a:ext uri="{FF2B5EF4-FFF2-40B4-BE49-F238E27FC236}">
                <a16:creationId xmlns:a16="http://schemas.microsoft.com/office/drawing/2014/main" id="{B81B42A2-B256-2D67-7EDB-D7B2E8A6A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235" y="244643"/>
            <a:ext cx="1668776" cy="878304"/>
          </a:xfrm>
          <a:prstGeom prst="rect">
            <a:avLst/>
          </a:prstGeom>
          <a:solidFill>
            <a:srgbClr val="1C338A"/>
          </a:solidFill>
        </p:spPr>
      </p:pic>
    </p:spTree>
    <p:extLst>
      <p:ext uri="{BB962C8B-B14F-4D97-AF65-F5344CB8AC3E}">
        <p14:creationId xmlns:p14="http://schemas.microsoft.com/office/powerpoint/2010/main" val="388512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0EE87-7DC6-4AAC-B35A-3CEC23A8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BA9E6-BF1C-4AC8-971A-2DBC3280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381735" cy="4351338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We </a:t>
            </a:r>
            <a:r>
              <a:rPr lang="en-US" altLang="ko-KR" sz="2000" dirty="0" smtClean="0"/>
              <a:t>propose MANR </a:t>
            </a:r>
            <a:r>
              <a:rPr lang="en-US" altLang="ko-KR" sz="2000" dirty="0"/>
              <a:t>method to improve the generalization ability for applying to MARL. </a:t>
            </a:r>
          </a:p>
          <a:p>
            <a:r>
              <a:rPr lang="en-US" altLang="ko-KR" sz="2000" dirty="0"/>
              <a:t>The MANR method injects randomness into the training data by introducing random layers. </a:t>
            </a:r>
          </a:p>
          <a:p>
            <a:r>
              <a:rPr lang="en-US" altLang="ko-KR" sz="2000" dirty="0"/>
              <a:t>Our method aims to </a:t>
            </a:r>
            <a:br>
              <a:rPr lang="en-US" altLang="ko-KR" sz="2000" dirty="0"/>
            </a:br>
            <a:r>
              <a:rPr lang="en-US" altLang="ko-KR" sz="2000" dirty="0"/>
              <a:t>- enhance robustness and facilitate knowledge transfer, </a:t>
            </a:r>
            <a:br>
              <a:rPr lang="en-US" altLang="ko-KR" sz="2000" dirty="0"/>
            </a:br>
            <a:r>
              <a:rPr lang="en-US" altLang="ko-KR" sz="2000" dirty="0"/>
              <a:t>- be compatible with almost MARL algorithms,</a:t>
            </a:r>
            <a:br>
              <a:rPr lang="en-US" altLang="ko-KR" sz="2000" dirty="0"/>
            </a:br>
            <a:r>
              <a:rPr lang="en-US" altLang="ko-KR" sz="2000" dirty="0"/>
              <a:t>- and be easy to implement.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0F40E-23F4-49BB-B651-B710961B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15 </a:t>
            </a:r>
            <a:r>
              <a:rPr lang="en-US" dirty="0"/>
              <a:t>/ </a:t>
            </a:r>
            <a:r>
              <a:rPr lang="en-US" dirty="0" smtClean="0"/>
              <a:t>15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1F2BE-547A-41AC-8A43-824B8B2F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AA387476-4F74-4D25-98AF-45C6598FD6C0}"/>
              </a:ext>
            </a:extLst>
          </p:cNvPr>
          <p:cNvSpPr txBox="1">
            <a:spLocks/>
          </p:cNvSpPr>
          <p:nvPr/>
        </p:nvSpPr>
        <p:spPr>
          <a:xfrm>
            <a:off x="2075934" y="4913647"/>
            <a:ext cx="9144000" cy="1263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000" u="sng" dirty="0"/>
              <a:t>Dohyun Kim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Hoseong</a:t>
            </a:r>
            <a:r>
              <a:rPr lang="en-US" altLang="ko-KR" sz="2000" dirty="0"/>
              <a:t> Jung, </a:t>
            </a:r>
            <a:r>
              <a:rPr lang="en-US" altLang="ko-KR" sz="2000" dirty="0" err="1"/>
              <a:t>Jungho</a:t>
            </a:r>
            <a:r>
              <a:rPr lang="en-US" altLang="ko-KR" sz="2000" dirty="0"/>
              <a:t> Bae</a:t>
            </a:r>
            <a:r>
              <a:rPr lang="en-US" altLang="ko-KR" sz="2000" baseline="30000" dirty="0"/>
              <a:t>*</a:t>
            </a:r>
          </a:p>
          <a:p>
            <a:pPr marL="0" indent="0" algn="r">
              <a:buNone/>
            </a:pPr>
            <a:r>
              <a:rPr lang="en-US" altLang="ko-KR" sz="2000" dirty="0"/>
              <a:t>00dh.kim@gmail.com</a:t>
            </a:r>
          </a:p>
        </p:txBody>
      </p:sp>
      <p:pic>
        <p:nvPicPr>
          <p:cNvPr id="11" name="Picture 6" descr="ICCAS 20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235" y="244643"/>
            <a:ext cx="1668776" cy="878304"/>
          </a:xfrm>
          <a:prstGeom prst="rect">
            <a:avLst/>
          </a:prstGeom>
          <a:solidFill>
            <a:srgbClr val="1C338A"/>
          </a:solidFill>
        </p:spPr>
      </p:pic>
      <p:pic>
        <p:nvPicPr>
          <p:cNvPr id="7" name="그림 6" descr="img_ci.png (468×90)">
            <a:extLst>
              <a:ext uri="{FF2B5EF4-FFF2-40B4-BE49-F238E27FC236}">
                <a16:creationId xmlns:a16="http://schemas.microsoft.com/office/drawing/2014/main" id="{342501D8-D8A4-1F32-66BC-843A81EB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786" y="246185"/>
            <a:ext cx="2133598" cy="4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0EE87-7DC6-4AAC-B35A-3CEC23A8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BA9E6-BF1C-4AC8-971A-2DBC3280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381735" cy="4351338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We </a:t>
            </a:r>
            <a:r>
              <a:rPr lang="en-US" altLang="ko-KR" sz="2000" dirty="0" smtClean="0"/>
              <a:t>propose MANR </a:t>
            </a:r>
            <a:r>
              <a:rPr lang="en-US" altLang="ko-KR" sz="2000" dirty="0"/>
              <a:t>method to improve the generalization ability for applying to MARL. </a:t>
            </a:r>
          </a:p>
          <a:p>
            <a:r>
              <a:rPr lang="en-US" altLang="ko-KR" sz="2000" dirty="0"/>
              <a:t>The MANR method injects randomness into the training data by introducing random layers. </a:t>
            </a:r>
          </a:p>
          <a:p>
            <a:r>
              <a:rPr lang="en-US" altLang="ko-KR" sz="2000" dirty="0"/>
              <a:t>Our method aims to </a:t>
            </a:r>
            <a:br>
              <a:rPr lang="en-US" altLang="ko-KR" sz="2000" dirty="0"/>
            </a:br>
            <a:r>
              <a:rPr lang="en-US" altLang="ko-KR" sz="2000" dirty="0"/>
              <a:t>- enhance robustness and facilitate knowledge transfer, </a:t>
            </a:r>
            <a:br>
              <a:rPr lang="en-US" altLang="ko-KR" sz="2000" dirty="0"/>
            </a:br>
            <a:r>
              <a:rPr lang="en-US" altLang="ko-KR" sz="2000" dirty="0"/>
              <a:t>- be compatible with almost MARL algorithms,</a:t>
            </a:r>
            <a:br>
              <a:rPr lang="en-US" altLang="ko-KR" sz="2000" dirty="0"/>
            </a:br>
            <a:r>
              <a:rPr lang="en-US" altLang="ko-KR" sz="2000" dirty="0"/>
              <a:t>- and be easy to implement.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1F2BE-547A-41AC-8A43-824B8B2F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AA387476-4F74-4D25-98AF-45C6598FD6C0}"/>
              </a:ext>
            </a:extLst>
          </p:cNvPr>
          <p:cNvSpPr txBox="1">
            <a:spLocks/>
          </p:cNvSpPr>
          <p:nvPr/>
        </p:nvSpPr>
        <p:spPr>
          <a:xfrm>
            <a:off x="2075934" y="4913647"/>
            <a:ext cx="9144000" cy="1263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000" u="sng" dirty="0"/>
              <a:t>Dohyun Kim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Hoseong</a:t>
            </a:r>
            <a:r>
              <a:rPr lang="en-US" altLang="ko-KR" sz="2000" dirty="0"/>
              <a:t> Jung, </a:t>
            </a:r>
            <a:r>
              <a:rPr lang="en-US" altLang="ko-KR" sz="2000" dirty="0" err="1"/>
              <a:t>Jungho</a:t>
            </a:r>
            <a:r>
              <a:rPr lang="en-US" altLang="ko-KR" sz="2000" dirty="0"/>
              <a:t> Bae</a:t>
            </a:r>
            <a:r>
              <a:rPr lang="en-US" altLang="ko-KR" sz="2000" baseline="30000" dirty="0"/>
              <a:t>*</a:t>
            </a:r>
          </a:p>
          <a:p>
            <a:pPr marL="0" indent="0" algn="r">
              <a:buNone/>
            </a:pPr>
            <a:r>
              <a:rPr lang="en-US" altLang="ko-KR" sz="2000" dirty="0"/>
              <a:t>00dh.kim@gmail.com</a:t>
            </a:r>
          </a:p>
        </p:txBody>
      </p:sp>
      <p:pic>
        <p:nvPicPr>
          <p:cNvPr id="11" name="Picture 6" descr="ICCAS 20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235" y="244643"/>
            <a:ext cx="1668776" cy="878304"/>
          </a:xfrm>
          <a:prstGeom prst="rect">
            <a:avLst/>
          </a:prstGeom>
          <a:solidFill>
            <a:srgbClr val="1C338A"/>
          </a:solidFill>
        </p:spPr>
      </p:pic>
      <p:pic>
        <p:nvPicPr>
          <p:cNvPr id="7" name="그림 6" descr="img_ci.png (468×90)">
            <a:extLst>
              <a:ext uri="{FF2B5EF4-FFF2-40B4-BE49-F238E27FC236}">
                <a16:creationId xmlns:a16="http://schemas.microsoft.com/office/drawing/2014/main" id="{342501D8-D8A4-1F32-66BC-843A81EB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786" y="246185"/>
            <a:ext cx="2133598" cy="4103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4A56-6D59-4441-9CD3-F12A30AEB472}" type="slidenum">
              <a:rPr lang="ko-KR" altLang="en-US" smtClean="0"/>
              <a:pPr/>
              <a:t>19</a:t>
            </a:fld>
            <a:r>
              <a:rPr lang="ko-KR" altLang="en-US" smtClean="0"/>
              <a:t> </a:t>
            </a:r>
            <a:r>
              <a:rPr lang="en-US" altLang="ko-KR" smtClean="0"/>
              <a:t>/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544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0EE87-7DC6-4AAC-B35A-3CEC23A8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Multi-Agent Reinforcement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BA9E6-BF1C-4AC8-971A-2DBC3280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59" y="4213225"/>
            <a:ext cx="10371575" cy="19637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2000" dirty="0"/>
              <a:t>Cooperative multi-agent reinforcement learning(MARL) is a framework for multiple agents to learn policies towards a common goal. [1]</a:t>
            </a:r>
          </a:p>
          <a:p>
            <a:r>
              <a:rPr lang="en-US" altLang="ko-KR" sz="2000" dirty="0">
                <a:ea typeface="맑은 고딕"/>
              </a:rPr>
              <a:t>Problem in MARL: large state and action space</a:t>
            </a:r>
          </a:p>
          <a:p>
            <a:r>
              <a:rPr lang="en-US" altLang="ko-KR" sz="2000" dirty="0">
                <a:ea typeface="맑은 고딕"/>
                <a:cs typeface="Calibri"/>
              </a:rPr>
              <a:t>Conventional solution: reward shaping</a:t>
            </a:r>
            <a:r>
              <a:rPr lang="en-US" altLang="ko-KR" sz="1600" dirty="0">
                <a:ea typeface="맑은 고딕"/>
                <a:cs typeface="Calibri"/>
              </a:rPr>
              <a:t>(e.g., SMMAE)</a:t>
            </a:r>
            <a:r>
              <a:rPr lang="en-US" altLang="ko-KR" sz="2000" dirty="0">
                <a:ea typeface="맑은 고딕"/>
                <a:cs typeface="Calibri"/>
              </a:rPr>
              <a:t>, CTDE paradigm</a:t>
            </a:r>
            <a:r>
              <a:rPr lang="en-US" altLang="ko-KR" sz="1600" dirty="0">
                <a:ea typeface="맑은 고딕"/>
                <a:cs typeface="Calibri"/>
              </a:rPr>
              <a:t>(e.g., QMIX)</a:t>
            </a:r>
            <a:r>
              <a:rPr lang="en-US" altLang="ko-KR" sz="2000" dirty="0">
                <a:ea typeface="맑은 고딕"/>
                <a:cs typeface="Calibri"/>
              </a:rPr>
              <a:t>, and so on.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0F40E-23F4-49BB-B651-B710961B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ea typeface="맑은 고딕"/>
              </a:rPr>
              <a:t>2 / </a:t>
            </a:r>
            <a:r>
              <a:rPr lang="en-US" dirty="0" smtClean="0">
                <a:ea typeface="맑은 고딕"/>
              </a:rPr>
              <a:t>15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1F2BE-547A-41AC-8A43-824B8B2F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2038934" y="6355597"/>
            <a:ext cx="7626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[1] K. Zhang, Z. Yang, and T. </a:t>
            </a:r>
            <a:r>
              <a:rPr lang="en-US" altLang="ko-KR" sz="1100" dirty="0" err="1"/>
              <a:t>Başar</a:t>
            </a:r>
            <a:r>
              <a:rPr lang="en-US" altLang="ko-KR" sz="1100" dirty="0"/>
              <a:t>, "Multi-agent reinforcement learning: A selective overview of theories and algorithms," </a:t>
            </a:r>
            <a:r>
              <a:rPr lang="en-US" altLang="ko-KR" sz="1100" i="1" dirty="0"/>
              <a:t>Handbook of Reinforcement Learning and Control</a:t>
            </a:r>
            <a:r>
              <a:rPr lang="en-US" altLang="ko-KR" sz="1100" dirty="0"/>
              <a:t>, pp. 321–384, 2021.</a:t>
            </a:r>
            <a:endParaRPr lang="ko-KR" altLang="en-US" sz="1100" dirty="0"/>
          </a:p>
        </p:txBody>
      </p:sp>
      <p:pic>
        <p:nvPicPr>
          <p:cNvPr id="11" name="Picture 6" descr="ICCAS 20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235" y="244643"/>
            <a:ext cx="1668776" cy="878304"/>
          </a:xfrm>
          <a:prstGeom prst="rect">
            <a:avLst/>
          </a:prstGeom>
          <a:solidFill>
            <a:srgbClr val="1C338A"/>
          </a:solidFill>
        </p:spPr>
      </p:pic>
      <p:pic>
        <p:nvPicPr>
          <p:cNvPr id="1026" name="Picture 2" descr="https://api.army.mil/e2/c/images/2020/08/10/dccfbbcd/max1200.jp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045" y="1694616"/>
            <a:ext cx="2318355" cy="17881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robotics247.com/images/article/Two_Rows_of_Picking_Robot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656" y="1694616"/>
            <a:ext cx="2682209" cy="17881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60675" y="3541020"/>
            <a:ext cx="1923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swarm drone control</a:t>
            </a:r>
            <a:endParaRPr lang="ko-KR" alt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582015" y="3541020"/>
            <a:ext cx="24954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logistics robot collaboration</a:t>
            </a:r>
            <a:endParaRPr lang="ko-KR" alt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8479663" y="3547619"/>
            <a:ext cx="1868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multi-agent game AI</a:t>
            </a:r>
            <a:endParaRPr lang="ko-KR" altLang="en-US" sz="1600" dirty="0"/>
          </a:p>
        </p:txBody>
      </p:sp>
      <p:pic>
        <p:nvPicPr>
          <p:cNvPr id="10" name="Picture 2" descr="https://duet-cdn.vox-cdn.com/thumbor/0x0:3360x2100/640x427/filters:focal(1680x1050:1681x1051):format(webp)/cdn.vox-cdn.com/uploads/chorus_asset/file/19331712/AS_Bnet_Protos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121" y="1694616"/>
            <a:ext cx="2671479" cy="17823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img_ci.png (468×90)">
            <a:extLst>
              <a:ext uri="{FF2B5EF4-FFF2-40B4-BE49-F238E27FC236}">
                <a16:creationId xmlns:a16="http://schemas.microsoft.com/office/drawing/2014/main" id="{A6DC6E7D-9B8F-3DB4-16A0-E062AD8246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3786" y="246185"/>
            <a:ext cx="2133598" cy="4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5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0EE87-7DC6-4AAC-B35A-3CEC23A8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Appendix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1F2BE-547A-41AC-8A43-824B8B2F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pic>
        <p:nvPicPr>
          <p:cNvPr id="11" name="Picture 6" descr="ICCAS 20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235" y="244643"/>
            <a:ext cx="1668776" cy="878304"/>
          </a:xfrm>
          <a:prstGeom prst="rect">
            <a:avLst/>
          </a:prstGeom>
          <a:solidFill>
            <a:srgbClr val="1C338A"/>
          </a:solidFill>
        </p:spPr>
      </p:pic>
      <p:pic>
        <p:nvPicPr>
          <p:cNvPr id="7" name="그림 6" descr="img_ci.png (468×90)">
            <a:extLst>
              <a:ext uri="{FF2B5EF4-FFF2-40B4-BE49-F238E27FC236}">
                <a16:creationId xmlns:a16="http://schemas.microsoft.com/office/drawing/2014/main" id="{342501D8-D8A4-1F32-66BC-843A81EB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786" y="246185"/>
            <a:ext cx="2133598" cy="4103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43" y="2516210"/>
            <a:ext cx="3534697" cy="2209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46" y="2516210"/>
            <a:ext cx="3534697" cy="22091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4A56-6D59-4441-9CD3-F12A30AEB472}" type="slidenum">
              <a:rPr lang="ko-KR" altLang="en-US" smtClean="0"/>
              <a:pPr/>
              <a:t>20</a:t>
            </a:fld>
            <a:r>
              <a:rPr lang="ko-KR" altLang="en-US" smtClean="0"/>
              <a:t> </a:t>
            </a:r>
            <a:r>
              <a:rPr lang="en-US" altLang="ko-KR" smtClean="0"/>
              <a:t>/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93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0EE87-7DC6-4AAC-B35A-3CEC23A8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Appendix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1F2BE-547A-41AC-8A43-824B8B2F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pic>
        <p:nvPicPr>
          <p:cNvPr id="11" name="Picture 6" descr="ICCAS 20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235" y="244643"/>
            <a:ext cx="1668776" cy="878304"/>
          </a:xfrm>
          <a:prstGeom prst="rect">
            <a:avLst/>
          </a:prstGeom>
          <a:solidFill>
            <a:srgbClr val="1C338A"/>
          </a:solidFill>
        </p:spPr>
      </p:pic>
      <p:pic>
        <p:nvPicPr>
          <p:cNvPr id="7" name="그림 6" descr="img_ci.png (468×90)">
            <a:extLst>
              <a:ext uri="{FF2B5EF4-FFF2-40B4-BE49-F238E27FC236}">
                <a16:creationId xmlns:a16="http://schemas.microsoft.com/office/drawing/2014/main" id="{342501D8-D8A4-1F32-66BC-843A81EB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786" y="246185"/>
            <a:ext cx="2133598" cy="41030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384494"/>
              </p:ext>
            </p:extLst>
          </p:nvPr>
        </p:nvGraphicFramePr>
        <p:xfrm>
          <a:off x="1624445" y="2569247"/>
          <a:ext cx="8943110" cy="25209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1555">
                  <a:extLst>
                    <a:ext uri="{9D8B030D-6E8A-4147-A177-3AD203B41FA5}">
                      <a16:colId xmlns:a16="http://schemas.microsoft.com/office/drawing/2014/main" val="1993733323"/>
                    </a:ext>
                  </a:extLst>
                </a:gridCol>
                <a:gridCol w="4471555">
                  <a:extLst>
                    <a:ext uri="{9D8B030D-6E8A-4147-A177-3AD203B41FA5}">
                      <a16:colId xmlns:a16="http://schemas.microsoft.com/office/drawing/2014/main" val="3397423553"/>
                    </a:ext>
                  </a:extLst>
                </a:gridCol>
              </a:tblGrid>
              <a:tr h="6623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domain randomization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multi-agent network randomization</a:t>
                      </a:r>
                      <a:endParaRPr lang="ko-KR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896635"/>
                  </a:ext>
                </a:extLst>
              </a:tr>
              <a:tr h="1858626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smtClean="0"/>
                        <a:t>randomize</a:t>
                      </a:r>
                      <a:r>
                        <a:rPr lang="en-US" altLang="ko-KR" baseline="0" dirty="0" smtClean="0"/>
                        <a:t> elements of environments</a:t>
                      </a:r>
                      <a:br>
                        <a:rPr lang="en-US" altLang="ko-KR" baseline="0" dirty="0" smtClean="0"/>
                      </a:br>
                      <a:r>
                        <a:rPr lang="en-US" altLang="ko-KR" baseline="0" dirty="0" smtClean="0"/>
                        <a:t>(e.g., lighting, textures, physical properties)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baseline="0" dirty="0" smtClean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aseline="0" dirty="0" smtClean="0"/>
                        <a:t>task-dependent method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smtClean="0"/>
                        <a:t>add random layer to network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 smtClean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smtClean="0"/>
                        <a:t>task-independent</a:t>
                      </a:r>
                      <a:r>
                        <a:rPr lang="en-US" altLang="ko-KR" baseline="0" dirty="0" smtClean="0"/>
                        <a:t> method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 smtClean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smtClean="0"/>
                        <a:t>increase</a:t>
                      </a:r>
                      <a:r>
                        <a:rPr lang="en-US" altLang="ko-KR" baseline="0" dirty="0" smtClean="0"/>
                        <a:t> robustness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4484265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4A56-6D59-4441-9CD3-F12A30AEB472}" type="slidenum">
              <a:rPr lang="ko-KR" altLang="en-US" smtClean="0"/>
              <a:pPr/>
              <a:t>21</a:t>
            </a:fld>
            <a:r>
              <a:rPr lang="ko-KR" altLang="en-US" smtClean="0"/>
              <a:t> </a:t>
            </a:r>
            <a:r>
              <a:rPr lang="en-US" altLang="ko-KR" smtClean="0"/>
              <a:t>/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91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034085" y="6358341"/>
            <a:ext cx="78572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[2] H. Van </a:t>
            </a:r>
            <a:r>
              <a:rPr lang="en-US" altLang="ko-KR" sz="1100" dirty="0" err="1"/>
              <a:t>Seijen</a:t>
            </a:r>
            <a:r>
              <a:rPr lang="en-US" altLang="ko-KR" sz="1100" dirty="0"/>
              <a:t>, "Sample Efficient RL," presented at the DLRL Summer School, Edmonton, AB, Canada, Jul. 24 - Aug. 2, 2019. [Online]. Available: https://www.youtube.com/watch?v=DT2MbIeec4U</a:t>
            </a:r>
            <a:endParaRPr lang="ko-KR" altLang="en-US" sz="1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A0EE87-7DC6-4AAC-B35A-3CEC23A8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Sample Efficiency in Multi-Agent RL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BA9E6-BF1C-4AC8-971A-2DBC3280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16" y="4865484"/>
            <a:ext cx="10382618" cy="13236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2000" dirty="0"/>
              <a:t>Sample efficiency: how well a model can perform with limited training data</a:t>
            </a:r>
          </a:p>
          <a:p>
            <a:r>
              <a:rPr lang="en-US" altLang="ko-KR" sz="2000" dirty="0"/>
              <a:t>In multi-agent settings, the state and action space grow exponentially with the number of agents.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0F40E-23F4-49BB-B651-B710961B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ea typeface="맑은 고딕"/>
              </a:rPr>
              <a:t>3 / </a:t>
            </a:r>
            <a:r>
              <a:rPr lang="en-US" dirty="0" smtClean="0">
                <a:ea typeface="맑은 고딕"/>
              </a:rPr>
              <a:t>15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1F2BE-547A-41AC-8A43-824B8B2F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grpSp>
        <p:nvGrpSpPr>
          <p:cNvPr id="30" name="Group 29"/>
          <p:cNvGrpSpPr/>
          <p:nvPr/>
        </p:nvGrpSpPr>
        <p:grpSpPr>
          <a:xfrm>
            <a:off x="5281338" y="1715731"/>
            <a:ext cx="5851886" cy="2388592"/>
            <a:chOff x="3766899" y="3967758"/>
            <a:chExt cx="5851886" cy="2388592"/>
          </a:xfrm>
        </p:grpSpPr>
        <p:sp>
          <p:nvSpPr>
            <p:cNvPr id="26" name="Rectangle 25"/>
            <p:cNvSpPr/>
            <p:nvPr/>
          </p:nvSpPr>
          <p:spPr>
            <a:xfrm>
              <a:off x="3766899" y="3967758"/>
              <a:ext cx="5851886" cy="23885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892329" y="4153841"/>
              <a:ext cx="3120665" cy="2067082"/>
              <a:chOff x="4299286" y="3959293"/>
              <a:chExt cx="3120665" cy="2067082"/>
            </a:xfrm>
          </p:grpSpPr>
          <p:sp>
            <p:nvSpPr>
              <p:cNvPr id="7" name="Google Shape;84;p18"/>
              <p:cNvSpPr/>
              <p:nvPr/>
            </p:nvSpPr>
            <p:spPr>
              <a:xfrm>
                <a:off x="4299286" y="5591921"/>
                <a:ext cx="3120665" cy="434454"/>
              </a:xfrm>
              <a:prstGeom prst="roundRect">
                <a:avLst>
                  <a:gd name="adj" fmla="val 16667"/>
                </a:avLst>
              </a:prstGeom>
              <a:solidFill>
                <a:srgbClr val="E7E6E6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dirty="0"/>
                  <a:t>environment</a:t>
                </a:r>
                <a:endParaRPr dirty="0"/>
              </a:p>
            </p:txBody>
          </p:sp>
          <p:sp>
            <p:nvSpPr>
              <p:cNvPr id="8" name="Google Shape;85;p18"/>
              <p:cNvSpPr/>
              <p:nvPr/>
            </p:nvSpPr>
            <p:spPr>
              <a:xfrm>
                <a:off x="4406926" y="4534372"/>
                <a:ext cx="502295" cy="502295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dirty="0"/>
                  <a:t>agent</a:t>
                </a:r>
                <a:endParaRPr sz="1200" dirty="0"/>
              </a:p>
            </p:txBody>
          </p:sp>
          <p:sp>
            <p:nvSpPr>
              <p:cNvPr id="9" name="Google Shape;86;p18"/>
              <p:cNvSpPr/>
              <p:nvPr/>
            </p:nvSpPr>
            <p:spPr>
              <a:xfrm>
                <a:off x="5144045" y="3959293"/>
                <a:ext cx="502295" cy="502295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/>
                  <a:t>agent</a:t>
                </a:r>
                <a:endParaRPr sz="1200"/>
              </a:p>
            </p:txBody>
          </p:sp>
          <p:sp>
            <p:nvSpPr>
              <p:cNvPr id="10" name="Google Shape;87;p18"/>
              <p:cNvSpPr/>
              <p:nvPr/>
            </p:nvSpPr>
            <p:spPr>
              <a:xfrm>
                <a:off x="6114040" y="3959293"/>
                <a:ext cx="502295" cy="502295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/>
                  <a:t>agent</a:t>
                </a:r>
                <a:endParaRPr sz="1200"/>
              </a:p>
            </p:txBody>
          </p:sp>
          <p:sp>
            <p:nvSpPr>
              <p:cNvPr id="11" name="Google Shape;88;p18"/>
              <p:cNvSpPr/>
              <p:nvPr/>
            </p:nvSpPr>
            <p:spPr>
              <a:xfrm>
                <a:off x="6852291" y="4534372"/>
                <a:ext cx="502295" cy="502295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dirty="0"/>
                  <a:t>agent</a:t>
                </a:r>
                <a:endParaRPr sz="1200" dirty="0"/>
              </a:p>
            </p:txBody>
          </p:sp>
          <p:cxnSp>
            <p:nvCxnSpPr>
              <p:cNvPr id="12" name="Google Shape;89;p18"/>
              <p:cNvCxnSpPr>
                <a:stCxn id="8" idx="4"/>
              </p:cNvCxnSpPr>
              <p:nvPr/>
            </p:nvCxnSpPr>
            <p:spPr>
              <a:xfrm>
                <a:off x="4658073" y="5036667"/>
                <a:ext cx="0" cy="55553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13" name="Google Shape;90;p18"/>
              <p:cNvCxnSpPr>
                <a:stCxn id="9" idx="4"/>
              </p:cNvCxnSpPr>
              <p:nvPr/>
            </p:nvCxnSpPr>
            <p:spPr>
              <a:xfrm flipH="1">
                <a:off x="5390025" y="4461588"/>
                <a:ext cx="5167" cy="11306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14" name="Google Shape;91;p18"/>
              <p:cNvCxnSpPr>
                <a:stCxn id="10" idx="4"/>
              </p:cNvCxnSpPr>
              <p:nvPr/>
            </p:nvCxnSpPr>
            <p:spPr>
              <a:xfrm>
                <a:off x="6365187" y="4461588"/>
                <a:ext cx="1572" cy="113330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15" name="Google Shape;92;p18"/>
              <p:cNvCxnSpPr>
                <a:stCxn id="11" idx="4"/>
              </p:cNvCxnSpPr>
              <p:nvPr/>
            </p:nvCxnSpPr>
            <p:spPr>
              <a:xfrm flipH="1">
                <a:off x="7102091" y="5036667"/>
                <a:ext cx="1348" cy="56092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16" name="Google Shape;93;p18"/>
              <p:cNvCxnSpPr>
                <a:stCxn id="10" idx="3"/>
                <a:endCxn id="8" idx="6"/>
              </p:cNvCxnSpPr>
              <p:nvPr/>
            </p:nvCxnSpPr>
            <p:spPr>
              <a:xfrm flipH="1">
                <a:off x="4909173" y="4388029"/>
                <a:ext cx="1278426" cy="39738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17" name="Google Shape;94;p18"/>
              <p:cNvCxnSpPr>
                <a:stCxn id="9" idx="5"/>
                <a:endCxn id="11" idx="2"/>
              </p:cNvCxnSpPr>
              <p:nvPr/>
            </p:nvCxnSpPr>
            <p:spPr>
              <a:xfrm>
                <a:off x="5572781" y="4388029"/>
                <a:ext cx="1279510" cy="39749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18" name="Google Shape;95;p18"/>
              <p:cNvCxnSpPr>
                <a:stCxn id="10" idx="2"/>
                <a:endCxn id="9" idx="6"/>
              </p:cNvCxnSpPr>
              <p:nvPr/>
            </p:nvCxnSpPr>
            <p:spPr>
              <a:xfrm rot="10800000">
                <a:off x="5646340" y="4210441"/>
                <a:ext cx="467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19" name="Google Shape;96;p18"/>
              <p:cNvCxnSpPr>
                <a:stCxn id="11" idx="1"/>
                <a:endCxn id="10" idx="5"/>
              </p:cNvCxnSpPr>
              <p:nvPr/>
            </p:nvCxnSpPr>
            <p:spPr>
              <a:xfrm flipH="1" flipV="1">
                <a:off x="6542776" y="4388029"/>
                <a:ext cx="383074" cy="21990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</p:grpSp>
        <p:grpSp>
          <p:nvGrpSpPr>
            <p:cNvPr id="27" name="Group 26"/>
            <p:cNvGrpSpPr/>
            <p:nvPr/>
          </p:nvGrpSpPr>
          <p:grpSpPr>
            <a:xfrm>
              <a:off x="7347835" y="5678627"/>
              <a:ext cx="2197096" cy="615523"/>
              <a:chOff x="6405914" y="6072486"/>
              <a:chExt cx="2197096" cy="615523"/>
            </a:xfrm>
          </p:grpSpPr>
          <p:sp>
            <p:nvSpPr>
              <p:cNvPr id="20" name="Google Shape;97;p18"/>
              <p:cNvSpPr txBox="1"/>
              <p:nvPr/>
            </p:nvSpPr>
            <p:spPr>
              <a:xfrm>
                <a:off x="6713858" y="6072486"/>
                <a:ext cx="1889152" cy="615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400" dirty="0">
                    <a:solidFill>
                      <a:schemeClr val="dk2"/>
                    </a:solidFill>
                  </a:rPr>
                  <a:t>agent-env. interaction</a:t>
                </a:r>
                <a:endParaRPr sz="1400" dirty="0">
                  <a:solidFill>
                    <a:schemeClr val="dk2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400" dirty="0">
                    <a:solidFill>
                      <a:schemeClr val="dk2"/>
                    </a:solidFill>
                  </a:rPr>
                  <a:t>agent-agent interaction</a:t>
                </a:r>
                <a:endParaRPr sz="1400" dirty="0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21" name="Google Shape;98;p18"/>
              <p:cNvCxnSpPr/>
              <p:nvPr/>
            </p:nvCxnSpPr>
            <p:spPr>
              <a:xfrm rot="10800000" flipH="1">
                <a:off x="6410360" y="6499363"/>
                <a:ext cx="303264" cy="112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22" name="Google Shape;99;p18"/>
              <p:cNvCxnSpPr/>
              <p:nvPr/>
            </p:nvCxnSpPr>
            <p:spPr>
              <a:xfrm>
                <a:off x="6405914" y="6291805"/>
                <a:ext cx="307981" cy="157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</p:grpSp>
      </p:grpSp>
      <p:pic>
        <p:nvPicPr>
          <p:cNvPr id="29" name="Picture 6" descr="ICCAS 20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235" y="244643"/>
            <a:ext cx="1668776" cy="878304"/>
          </a:xfrm>
          <a:prstGeom prst="rect">
            <a:avLst/>
          </a:prstGeom>
          <a:solidFill>
            <a:srgbClr val="1C338A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26" t="12302" r="64000" b="56164"/>
          <a:stretch/>
        </p:blipFill>
        <p:spPr>
          <a:xfrm>
            <a:off x="783601" y="1707343"/>
            <a:ext cx="3645107" cy="239697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9321" y="4139864"/>
            <a:ext cx="3547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sample efficiency with a limited budget</a:t>
            </a:r>
            <a:r>
              <a:rPr lang="en-US" altLang="ko-KR" sz="1200" i="1" dirty="0"/>
              <a:t> </a:t>
            </a:r>
            <a:r>
              <a:rPr lang="en-US" altLang="ko-KR" sz="1200" dirty="0"/>
              <a:t>[2]</a:t>
            </a:r>
            <a:endParaRPr lang="ko-KR" alt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434768" y="4139864"/>
            <a:ext cx="3547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Multi-agent setting framework</a:t>
            </a:r>
            <a:endParaRPr lang="ko-KR" altLang="en-US" sz="1200" dirty="0"/>
          </a:p>
        </p:txBody>
      </p:sp>
      <p:pic>
        <p:nvPicPr>
          <p:cNvPr id="25" name="그림 24" descr="img_ci.png (468×90)">
            <a:extLst>
              <a:ext uri="{FF2B5EF4-FFF2-40B4-BE49-F238E27FC236}">
                <a16:creationId xmlns:a16="http://schemas.microsoft.com/office/drawing/2014/main" id="{DBBEBA5A-9574-AFFC-FC4C-2DAB3CACB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3786" y="246185"/>
            <a:ext cx="2133598" cy="4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4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0EE87-7DC6-4AAC-B35A-3CEC23A8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Transfer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BA9E6-BF1C-4AC8-971A-2DBC3280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159561"/>
            <a:ext cx="10381735" cy="21109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2000" dirty="0">
                <a:ea typeface="맑은 고딕"/>
              </a:rPr>
              <a:t>Transfer learning refers to an approach that knowledge gathered in a source task is utilized in a target task. [3]</a:t>
            </a:r>
            <a:endParaRPr lang="ko-KR" altLang="en-US" dirty="0">
              <a:ea typeface="맑은 고딕"/>
            </a:endParaRPr>
          </a:p>
          <a:p>
            <a:r>
              <a:rPr lang="en-US" altLang="ko-KR" sz="2000" dirty="0"/>
              <a:t>In particular, learning a new environment from scratch requires a large number of samples. </a:t>
            </a:r>
          </a:p>
          <a:p>
            <a:endParaRPr lang="en-US" altLang="ko-KR" sz="2000" dirty="0">
              <a:ea typeface="맑은 고딕"/>
              <a:cs typeface="Calibri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0F40E-23F4-49BB-B651-B710961B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 / </a:t>
            </a:r>
            <a:r>
              <a:rPr lang="en-US" dirty="0" smtClean="0"/>
              <a:t>15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1F2BE-547A-41AC-8A43-824B8B2F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sp>
        <p:nvSpPr>
          <p:cNvPr id="24" name="Rectangle 23"/>
          <p:cNvSpPr/>
          <p:nvPr/>
        </p:nvSpPr>
        <p:spPr>
          <a:xfrm>
            <a:off x="2038934" y="6355597"/>
            <a:ext cx="7626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[3] Z. Zhu, Y. Zhang, S. Li, and X. Wang, "Transfer learning in deep reinforcement learning: A survey," </a:t>
            </a:r>
            <a:r>
              <a:rPr lang="en-US" altLang="ko-KR" sz="1100" i="1" dirty="0"/>
              <a:t>IEEE Transactions on Pattern Analysis and Machine Intelligence</a:t>
            </a:r>
            <a:r>
              <a:rPr lang="en-US" altLang="ko-KR" sz="1100" dirty="0"/>
              <a:t>, 2023.</a:t>
            </a:r>
            <a:endParaRPr lang="ko-KR" altLang="en-US" sz="1100" dirty="0"/>
          </a:p>
        </p:txBody>
      </p:sp>
      <p:pic>
        <p:nvPicPr>
          <p:cNvPr id="26" name="Picture 6" descr="ICCAS 20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235" y="244643"/>
            <a:ext cx="1668776" cy="878304"/>
          </a:xfrm>
          <a:prstGeom prst="rect">
            <a:avLst/>
          </a:prstGeom>
          <a:solidFill>
            <a:srgbClr val="1C338A"/>
          </a:solidFill>
        </p:spPr>
      </p:pic>
      <p:grpSp>
        <p:nvGrpSpPr>
          <p:cNvPr id="61" name="Group 60"/>
          <p:cNvGrpSpPr/>
          <p:nvPr/>
        </p:nvGrpSpPr>
        <p:grpSpPr>
          <a:xfrm>
            <a:off x="1114926" y="2022335"/>
            <a:ext cx="9569116" cy="1412458"/>
            <a:chOff x="1114926" y="4836694"/>
            <a:chExt cx="9569116" cy="1412458"/>
          </a:xfrm>
        </p:grpSpPr>
        <p:grpSp>
          <p:nvGrpSpPr>
            <p:cNvPr id="59" name="Group 58"/>
            <p:cNvGrpSpPr/>
            <p:nvPr/>
          </p:nvGrpSpPr>
          <p:grpSpPr>
            <a:xfrm>
              <a:off x="1114926" y="4836694"/>
              <a:ext cx="9569116" cy="1412458"/>
              <a:chOff x="1114926" y="4836694"/>
              <a:chExt cx="9569116" cy="141245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1114926" y="4836694"/>
                <a:ext cx="9569116" cy="14124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Right Arrow 39"/>
              <p:cNvSpPr/>
              <p:nvPr/>
            </p:nvSpPr>
            <p:spPr>
              <a:xfrm>
                <a:off x="5279895" y="5121055"/>
                <a:ext cx="1448396" cy="717430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50000">
                    <a:schemeClr val="accent6">
                      <a:lumMod val="20000"/>
                      <a:lumOff val="80000"/>
                    </a:schemeClr>
                  </a:gs>
                  <a:gs pos="100000">
                    <a:srgbClr val="FDFEFC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 rot="20403684">
                <a:off x="5106250" y="5325882"/>
                <a:ext cx="15945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/>
                  <a:t>knowledge transfer</a:t>
                </a:r>
                <a:endParaRPr lang="ko-KR" altLang="en-US" sz="1400" dirty="0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1195137" y="5221705"/>
                <a:ext cx="3541296" cy="681790"/>
                <a:chOff x="1195137" y="5221705"/>
                <a:chExt cx="3541296" cy="68179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1195137" y="5221705"/>
                  <a:ext cx="1495927" cy="68179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source environment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ounded Rectangle 7"/>
                <p:cNvSpPr/>
                <p:nvPr/>
              </p:nvSpPr>
              <p:spPr>
                <a:xfrm>
                  <a:off x="3541296" y="5285033"/>
                  <a:ext cx="1195137" cy="553452"/>
                </a:xfrm>
                <a:prstGeom prst="roundRect">
                  <a:avLst/>
                </a:prstGeom>
                <a:solidFill>
                  <a:srgbClr val="E7E6E6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agent(s)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2691064" y="5384975"/>
                  <a:ext cx="827419" cy="84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 flipH="1" flipV="1">
                  <a:off x="2691064" y="5769986"/>
                  <a:ext cx="827419" cy="84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/>
            </p:nvGrpSpPr>
            <p:grpSpPr>
              <a:xfrm>
                <a:off x="7017984" y="5221705"/>
                <a:ext cx="3541296" cy="681790"/>
                <a:chOff x="7017984" y="5221705"/>
                <a:chExt cx="3541296" cy="68179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9063353" y="5221705"/>
                  <a:ext cx="1495927" cy="68179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target environment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7017984" y="5285033"/>
                  <a:ext cx="1195137" cy="553452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agent(s)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" name="Straight Arrow Connector 54"/>
                <p:cNvCxnSpPr/>
                <p:nvPr/>
              </p:nvCxnSpPr>
              <p:spPr>
                <a:xfrm flipV="1">
                  <a:off x="8224527" y="5384975"/>
                  <a:ext cx="827419" cy="84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/>
                <p:cNvCxnSpPr/>
                <p:nvPr/>
              </p:nvCxnSpPr>
              <p:spPr>
                <a:xfrm flipH="1" flipV="1">
                  <a:off x="8224527" y="5769986"/>
                  <a:ext cx="827419" cy="84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0" name="Rectangle 59"/>
            <p:cNvSpPr/>
            <p:nvPr/>
          </p:nvSpPr>
          <p:spPr>
            <a:xfrm>
              <a:off x="1114928" y="5968903"/>
              <a:ext cx="502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※ </a:t>
              </a:r>
              <a:r>
                <a:rPr lang="ko-KR" altLang="en-US" sz="1200" i="1" dirty="0"/>
                <a:t>task</a:t>
              </a:r>
              <a:r>
                <a:rPr lang="ko-KR" altLang="en-US" sz="1200" dirty="0"/>
                <a:t>, </a:t>
              </a:r>
              <a:r>
                <a:rPr lang="ko-KR" altLang="en-US" sz="1200" i="1" dirty="0"/>
                <a:t>scenario</a:t>
              </a:r>
              <a:r>
                <a:rPr lang="ko-KR" altLang="en-US" sz="1200" dirty="0"/>
                <a:t>, and </a:t>
              </a:r>
              <a:r>
                <a:rPr lang="ko-KR" altLang="en-US" sz="1200" i="1" dirty="0"/>
                <a:t>environment</a:t>
              </a:r>
              <a:r>
                <a:rPr lang="ko-KR" altLang="en-US" sz="1200" dirty="0"/>
                <a:t> are all </a:t>
              </a:r>
              <a:r>
                <a:rPr lang="en-US" altLang="ko-KR" sz="1200" dirty="0"/>
                <a:t>same</a:t>
              </a:r>
              <a:r>
                <a:rPr lang="ko-KR" altLang="en-US" sz="1200" dirty="0"/>
                <a:t> terms in this announcement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</p:grpSp>
      <p:pic>
        <p:nvPicPr>
          <p:cNvPr id="9" name="그림 8" descr="img_ci.png (468×90)">
            <a:extLst>
              <a:ext uri="{FF2B5EF4-FFF2-40B4-BE49-F238E27FC236}">
                <a16:creationId xmlns:a16="http://schemas.microsoft.com/office/drawing/2014/main" id="{233115B5-FFA6-1174-EC99-FB1E48AE4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786" y="246185"/>
            <a:ext cx="2133598" cy="4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9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0EE87-7DC6-4AAC-B35A-3CEC23A8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Transfer Learning Examples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0F40E-23F4-49BB-B651-B710961B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ea typeface="맑은 고딕"/>
              </a:rPr>
              <a:t>5 / </a:t>
            </a:r>
            <a:r>
              <a:rPr lang="en-US" dirty="0" smtClean="0">
                <a:ea typeface="맑은 고딕"/>
              </a:rPr>
              <a:t>15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1F2BE-547A-41AC-8A43-824B8B2F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sp>
        <p:nvSpPr>
          <p:cNvPr id="24" name="Rectangle 23"/>
          <p:cNvSpPr/>
          <p:nvPr/>
        </p:nvSpPr>
        <p:spPr>
          <a:xfrm>
            <a:off x="2021154" y="5882239"/>
            <a:ext cx="8167680" cy="9387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1100" dirty="0">
                <a:ea typeface="맑은 고딕"/>
              </a:rPr>
              <a:t>[4] S. </a:t>
            </a:r>
            <a:r>
              <a:rPr lang="en-US" altLang="ko-KR" sz="1100" dirty="0" err="1">
                <a:ea typeface="맑은 고딕"/>
              </a:rPr>
              <a:t>Narvekar</a:t>
            </a:r>
            <a:r>
              <a:rPr lang="en-US" altLang="ko-KR" sz="1100" dirty="0">
                <a:ea typeface="맑은 고딕"/>
              </a:rPr>
              <a:t>, B. Peng, M. Leonetti, J. </a:t>
            </a:r>
            <a:r>
              <a:rPr lang="en-US" altLang="ko-KR" sz="1100" dirty="0" err="1">
                <a:ea typeface="맑은 고딕"/>
              </a:rPr>
              <a:t>Sinapov</a:t>
            </a:r>
            <a:r>
              <a:rPr lang="en-US" altLang="ko-KR" sz="1100" dirty="0">
                <a:ea typeface="맑은 고딕"/>
              </a:rPr>
              <a:t>, M. E. Taylor, and P. Stone, "Curriculum learning for reinforcement learning domains: A framework and survey," </a:t>
            </a:r>
            <a:r>
              <a:rPr lang="en-US" altLang="ko-KR" sz="1100" i="1" dirty="0">
                <a:ea typeface="맑은 고딕"/>
              </a:rPr>
              <a:t>Journal of Machine Learning Research</a:t>
            </a:r>
            <a:r>
              <a:rPr lang="en-US" altLang="ko-KR" sz="1100" dirty="0">
                <a:ea typeface="맑은 고딕"/>
              </a:rPr>
              <a:t>, vol. 21, no. 181, pp. 1–50, 2020.</a:t>
            </a:r>
          </a:p>
          <a:p>
            <a:r>
              <a:rPr lang="en-US" altLang="ko-KR" sz="1100" dirty="0">
                <a:ea typeface="맑은 고딕"/>
              </a:rPr>
              <a:t>[5] </a:t>
            </a:r>
            <a:r>
              <a:rPr lang="en-US" sz="1100" dirty="0">
                <a:ea typeface="+mn-lt"/>
                <a:cs typeface="+mn-lt"/>
              </a:rPr>
              <a:t>C. Yu, X. Yang, J. Gao, J. Chen, Y. Li, J. Liu, Y. Xiang, R. Huang, H. Yang, and Y. Wu, "Asynchronous multi-agent reinforcement learning for efficient real-time multi-robot cooperative exploration," </a:t>
            </a:r>
            <a:r>
              <a:rPr lang="en-US" sz="1100" i="1" dirty="0">
                <a:ea typeface="+mn-lt"/>
                <a:cs typeface="+mn-lt"/>
              </a:rPr>
              <a:t>in Proceedings of the 2023 International Conference on Autonomous Agents and Multiagent Systems</a:t>
            </a:r>
            <a:r>
              <a:rPr lang="en-US" sz="1100" dirty="0">
                <a:ea typeface="+mn-lt"/>
                <a:cs typeface="+mn-lt"/>
              </a:rPr>
              <a:t>, 2023, pp. 1107-1115.</a:t>
            </a:r>
            <a:endParaRPr lang="ko-KR" altLang="en-US" sz="1100" dirty="0">
              <a:ea typeface="+mn-lt"/>
              <a:cs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68" y="2911245"/>
            <a:ext cx="4649153" cy="1037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6" descr="ICCAS 20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235" y="244643"/>
            <a:ext cx="1668776" cy="878304"/>
          </a:xfrm>
          <a:prstGeom prst="rect">
            <a:avLst/>
          </a:prstGeom>
          <a:solidFill>
            <a:srgbClr val="1C338A"/>
          </a:solidFill>
        </p:spPr>
      </p:pic>
      <p:sp>
        <p:nvSpPr>
          <p:cNvPr id="10" name="Rectangle 31">
            <a:extLst>
              <a:ext uri="{FF2B5EF4-FFF2-40B4-BE49-F238E27FC236}">
                <a16:creationId xmlns:a16="http://schemas.microsoft.com/office/drawing/2014/main" id="{8881B808-C606-7525-E12F-4CFDD0A3278D}"/>
              </a:ext>
            </a:extLst>
          </p:cNvPr>
          <p:cNvSpPr/>
          <p:nvPr/>
        </p:nvSpPr>
        <p:spPr>
          <a:xfrm>
            <a:off x="6854246" y="4528708"/>
            <a:ext cx="4357549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1200" dirty="0">
                <a:ea typeface="맑은 고딕"/>
              </a:rPr>
              <a:t>sim-to-real transfer for multi-robot exploration problem [5]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1" name="Rectangle 31">
            <a:extLst>
              <a:ext uri="{FF2B5EF4-FFF2-40B4-BE49-F238E27FC236}">
                <a16:creationId xmlns:a16="http://schemas.microsoft.com/office/drawing/2014/main" id="{FB03147E-6E35-2D06-93B4-431A8960790C}"/>
              </a:ext>
            </a:extLst>
          </p:cNvPr>
          <p:cNvSpPr/>
          <p:nvPr/>
        </p:nvSpPr>
        <p:spPr>
          <a:xfrm>
            <a:off x="1146392" y="4521400"/>
            <a:ext cx="3469200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1200" dirty="0">
                <a:ea typeface="맑은 고딕"/>
              </a:rPr>
              <a:t>simplified chess board and original chess game [4]</a:t>
            </a:r>
            <a:endParaRPr lang="ko-KR" altLang="en-US" sz="1200" dirty="0">
              <a:ea typeface="맑은 고딕"/>
            </a:endParaRPr>
          </a:p>
        </p:txBody>
      </p:sp>
      <p:pic>
        <p:nvPicPr>
          <p:cNvPr id="8" name="그림 7" descr="텍스트, 실내, 공학, 벽이(가) 표시된 사진&#10;&#10;자동 생성된 설명">
            <a:extLst>
              <a:ext uri="{FF2B5EF4-FFF2-40B4-BE49-F238E27FC236}">
                <a16:creationId xmlns:a16="http://schemas.microsoft.com/office/drawing/2014/main" id="{698B65F8-6380-B08A-DBDA-F9D0406D7D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072" r="1307" b="-884"/>
          <a:stretch/>
        </p:blipFill>
        <p:spPr>
          <a:xfrm>
            <a:off x="8879970" y="2498912"/>
            <a:ext cx="2926378" cy="1910524"/>
          </a:xfrm>
          <a:prstGeom prst="rect">
            <a:avLst/>
          </a:prstGeom>
        </p:spPr>
      </p:pic>
      <p:pic>
        <p:nvPicPr>
          <p:cNvPr id="12" name="그림 11" descr="스크린샷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EF8B9D0F-BA6C-B51C-B100-C4AE3D411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709" y="2499473"/>
            <a:ext cx="2519083" cy="1892674"/>
          </a:xfrm>
          <a:prstGeom prst="rect">
            <a:avLst/>
          </a:prstGeom>
        </p:spPr>
      </p:pic>
      <p:pic>
        <p:nvPicPr>
          <p:cNvPr id="3" name="그림 2" descr="텍스트, 스크린샷, 컴퓨터, 디자인이(가) 표시된 사진&#10;&#10;자동 생성된 설명">
            <a:extLst>
              <a:ext uri="{FF2B5EF4-FFF2-40B4-BE49-F238E27FC236}">
                <a16:creationId xmlns:a16="http://schemas.microsoft.com/office/drawing/2014/main" id="{BD94D5F4-9B11-E0F9-8CA4-1C067C5F50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5013" y="2500313"/>
            <a:ext cx="6134100" cy="1914525"/>
          </a:xfrm>
          <a:prstGeom prst="rect">
            <a:avLst/>
          </a:prstGeom>
        </p:spPr>
      </p:pic>
      <p:pic>
        <p:nvPicPr>
          <p:cNvPr id="13" name="그림 12" descr="img_ci.png (468×90)">
            <a:extLst>
              <a:ext uri="{FF2B5EF4-FFF2-40B4-BE49-F238E27FC236}">
                <a16:creationId xmlns:a16="http://schemas.microsoft.com/office/drawing/2014/main" id="{B4CE4F43-A220-9A2A-9113-0FF114723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3786" y="246185"/>
            <a:ext cx="2133598" cy="4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4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0EE87-7DC6-4AAC-B35A-3CEC23A8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BA9E6-BF1C-4AC8-971A-2DBC3280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116744"/>
            <a:ext cx="10515601" cy="102708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2000" dirty="0">
                <a:ea typeface="맑은 고딕"/>
              </a:rPr>
              <a:t>There is a gap between the source task and the target task.</a:t>
            </a:r>
          </a:p>
          <a:p>
            <a:r>
              <a:rPr lang="en-US" altLang="ko-KR" sz="2000" dirty="0">
                <a:ea typeface="맑은 고딕"/>
              </a:rPr>
              <a:t>Our method collecting task-invariant knowledge</a:t>
            </a:r>
            <a:endParaRPr lang="ko-KR" dirty="0">
              <a:ea typeface="맑은 고딕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0F40E-23F4-49BB-B651-B710961B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ea typeface="맑은 고딕"/>
              </a:rPr>
              <a:t>6 / </a:t>
            </a:r>
            <a:r>
              <a:rPr lang="en-US" dirty="0" smtClean="0">
                <a:ea typeface="맑은 고딕"/>
              </a:rPr>
              <a:t>15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1F2BE-547A-41AC-8A43-824B8B2F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pic>
        <p:nvPicPr>
          <p:cNvPr id="8" name="Picture 6" descr="ICCAS 20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235" y="244643"/>
            <a:ext cx="1668776" cy="878304"/>
          </a:xfrm>
          <a:prstGeom prst="rect">
            <a:avLst/>
          </a:prstGeom>
          <a:solidFill>
            <a:srgbClr val="1C338A"/>
          </a:solidFill>
        </p:spPr>
      </p:pic>
      <p:grpSp>
        <p:nvGrpSpPr>
          <p:cNvPr id="77" name="Group 76"/>
          <p:cNvGrpSpPr/>
          <p:nvPr/>
        </p:nvGrpSpPr>
        <p:grpSpPr>
          <a:xfrm>
            <a:off x="719670" y="1133259"/>
            <a:ext cx="7524618" cy="1647780"/>
            <a:chOff x="1114926" y="1007652"/>
            <a:chExt cx="9569116" cy="2095494"/>
          </a:xfrm>
        </p:grpSpPr>
        <p:sp>
          <p:nvSpPr>
            <p:cNvPr id="43" name="Rectangle 42"/>
            <p:cNvSpPr/>
            <p:nvPr/>
          </p:nvSpPr>
          <p:spPr>
            <a:xfrm>
              <a:off x="1114926" y="1690688"/>
              <a:ext cx="9569116" cy="14124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5279895" y="1975049"/>
              <a:ext cx="1448396" cy="717430"/>
            </a:xfrm>
            <a:prstGeom prst="rightArrow">
              <a:avLst/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lumMod val="20000"/>
                    <a:lumOff val="80000"/>
                  </a:schemeClr>
                </a:gs>
                <a:gs pos="100000">
                  <a:srgbClr val="FDFEFC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20403684">
              <a:off x="5106250" y="2179876"/>
              <a:ext cx="15945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knowledge transfer</a:t>
              </a:r>
              <a:endParaRPr lang="ko-KR" altLang="en-US" sz="14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1195137" y="2075699"/>
              <a:ext cx="3541296" cy="681790"/>
              <a:chOff x="1195137" y="5221705"/>
              <a:chExt cx="3541296" cy="681790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1195137" y="5221705"/>
                <a:ext cx="1495927" cy="68179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source environment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3541296" y="5285033"/>
                <a:ext cx="1195137" cy="553452"/>
              </a:xfrm>
              <a:prstGeom prst="roundRect">
                <a:avLst/>
              </a:prstGeom>
              <a:solidFill>
                <a:srgbClr val="E7E6E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agent(s)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 flipV="1">
                <a:off x="2691064" y="5384975"/>
                <a:ext cx="827419" cy="8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2691064" y="5769986"/>
                <a:ext cx="827419" cy="8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7017984" y="2075699"/>
              <a:ext cx="3541296" cy="681790"/>
              <a:chOff x="7017984" y="5221705"/>
              <a:chExt cx="3541296" cy="681790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9063353" y="5221705"/>
                <a:ext cx="1495927" cy="68179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target environment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7017984" y="5285033"/>
                <a:ext cx="1195137" cy="55345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agent(s)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8224527" y="5384975"/>
                <a:ext cx="827419" cy="8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8224527" y="5769986"/>
                <a:ext cx="827419" cy="8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>
            <a:xfrm>
              <a:off x="1114928" y="2822897"/>
              <a:ext cx="502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200" dirty="0"/>
            </a:p>
          </p:txBody>
        </p:sp>
        <p:sp>
          <p:nvSpPr>
            <p:cNvPr id="58" name="Rectangle 57"/>
            <p:cNvSpPr/>
            <p:nvPr/>
          </p:nvSpPr>
          <p:spPr>
            <a:xfrm rot="5400000">
              <a:off x="7134864" y="1598492"/>
              <a:ext cx="905140" cy="1529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Rectangle 59"/>
            <p:cNvSpPr/>
            <p:nvPr/>
          </p:nvSpPr>
          <p:spPr>
            <a:xfrm rot="5400000">
              <a:off x="9383841" y="1570949"/>
              <a:ext cx="850055" cy="1529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Right Arrow 56"/>
            <p:cNvSpPr/>
            <p:nvPr/>
          </p:nvSpPr>
          <p:spPr>
            <a:xfrm rot="10800000">
              <a:off x="8933695" y="1143755"/>
              <a:ext cx="951643" cy="331664"/>
            </a:xfrm>
            <a:prstGeom prst="rightArrow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Right Arrow 60"/>
            <p:cNvSpPr/>
            <p:nvPr/>
          </p:nvSpPr>
          <p:spPr>
            <a:xfrm rot="10800000" flipH="1">
              <a:off x="7500696" y="1143754"/>
              <a:ext cx="1015344" cy="331664"/>
            </a:xfrm>
            <a:prstGeom prst="rightArrow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 rot="20521547">
              <a:off x="8048363" y="1007652"/>
              <a:ext cx="14478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/>
                <a:t>source – target</a:t>
              </a:r>
            </a:p>
            <a:p>
              <a:pPr algn="ctr"/>
              <a:r>
                <a:rPr lang="en-US" altLang="ko-KR" sz="1600" dirty="0"/>
                <a:t>gap</a:t>
              </a:r>
              <a:endParaRPr lang="ko-KR" altLang="en-US" sz="16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624191" y="3298239"/>
            <a:ext cx="7524618" cy="1110678"/>
            <a:chOff x="1114926" y="1690688"/>
            <a:chExt cx="9569116" cy="1412458"/>
          </a:xfrm>
        </p:grpSpPr>
        <p:sp>
          <p:nvSpPr>
            <p:cNvPr id="79" name="Rectangle 78"/>
            <p:cNvSpPr/>
            <p:nvPr/>
          </p:nvSpPr>
          <p:spPr>
            <a:xfrm>
              <a:off x="1114926" y="1690688"/>
              <a:ext cx="9569116" cy="14124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Right Arrow 79"/>
            <p:cNvSpPr/>
            <p:nvPr/>
          </p:nvSpPr>
          <p:spPr>
            <a:xfrm>
              <a:off x="5279895" y="1975049"/>
              <a:ext cx="1448396" cy="717430"/>
            </a:xfrm>
            <a:prstGeom prst="rightArrow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rgbClr val="FFFF00">
                    <a:lumMod val="40000"/>
                    <a:lumOff val="60000"/>
                  </a:srgb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20403684">
              <a:off x="5106250" y="2179876"/>
              <a:ext cx="15945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knowledge transfer</a:t>
              </a:r>
              <a:endParaRPr lang="ko-KR" altLang="en-US" sz="1400" dirty="0"/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1195137" y="2075699"/>
              <a:ext cx="3541296" cy="681790"/>
              <a:chOff x="1195137" y="5221705"/>
              <a:chExt cx="3541296" cy="681790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1195137" y="5221705"/>
                <a:ext cx="1495927" cy="68179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source environment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3541296" y="5285033"/>
                <a:ext cx="1195137" cy="553452"/>
              </a:xfrm>
              <a:prstGeom prst="roundRect">
                <a:avLst/>
              </a:prstGeom>
              <a:solidFill>
                <a:srgbClr val="E7E6E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agent(s)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6" name="Straight Arrow Connector 95"/>
              <p:cNvCxnSpPr/>
              <p:nvPr/>
            </p:nvCxnSpPr>
            <p:spPr>
              <a:xfrm flipV="1">
                <a:off x="2691064" y="5384975"/>
                <a:ext cx="827419" cy="8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H="1" flipV="1">
                <a:off x="2691064" y="5769986"/>
                <a:ext cx="827419" cy="8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/>
            <p:cNvGrpSpPr/>
            <p:nvPr/>
          </p:nvGrpSpPr>
          <p:grpSpPr>
            <a:xfrm>
              <a:off x="7017984" y="2075699"/>
              <a:ext cx="3541296" cy="681790"/>
              <a:chOff x="7017984" y="5221705"/>
              <a:chExt cx="3541296" cy="681790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063353" y="5221705"/>
                <a:ext cx="1495927" cy="68179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target environment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7017984" y="5285033"/>
                <a:ext cx="1195137" cy="553452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FFF00">
                      <a:lumMod val="40000"/>
                      <a:lumOff val="60000"/>
                    </a:srgbClr>
                  </a:gs>
                  <a:gs pos="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agent(s)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Straight Arrow Connector 91"/>
              <p:cNvCxnSpPr/>
              <p:nvPr/>
            </p:nvCxnSpPr>
            <p:spPr>
              <a:xfrm flipV="1">
                <a:off x="8224527" y="5384975"/>
                <a:ext cx="827419" cy="8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flipH="1" flipV="1">
                <a:off x="8224527" y="5769986"/>
                <a:ext cx="827419" cy="8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Rectangle 83"/>
            <p:cNvSpPr/>
            <p:nvPr/>
          </p:nvSpPr>
          <p:spPr>
            <a:xfrm>
              <a:off x="1114928" y="2822897"/>
              <a:ext cx="502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200" dirty="0"/>
            </a:p>
          </p:txBody>
        </p:sp>
      </p:grpSp>
      <p:sp>
        <p:nvSpPr>
          <p:cNvPr id="98" name="Rectangle 97"/>
          <p:cNvSpPr/>
          <p:nvPr/>
        </p:nvSpPr>
        <p:spPr>
          <a:xfrm>
            <a:off x="5231289" y="3510342"/>
            <a:ext cx="143219" cy="716096"/>
          </a:xfrm>
          <a:prstGeom prst="rect">
            <a:avLst/>
          </a:prstGeom>
          <a:gradFill>
            <a:gsLst>
              <a:gs pos="75000">
                <a:schemeClr val="accent4">
                  <a:lumMod val="60000"/>
                  <a:lumOff val="40000"/>
                </a:schemeClr>
              </a:gs>
              <a:gs pos="50000">
                <a:srgbClr val="00B050">
                  <a:lumMod val="60000"/>
                  <a:lumOff val="40000"/>
                </a:srgbClr>
              </a:gs>
              <a:gs pos="25000">
                <a:srgbClr val="FFFF00">
                  <a:lumMod val="60000"/>
                  <a:lumOff val="40000"/>
                </a:srgbClr>
              </a:gs>
              <a:gs pos="0">
                <a:srgbClr val="FF0000">
                  <a:lumMod val="60000"/>
                  <a:lumOff val="40000"/>
                </a:srgbClr>
              </a:gs>
              <a:gs pos="100000">
                <a:srgbClr val="7030A0">
                  <a:lumMod val="60000"/>
                  <a:lumOff val="40000"/>
                </a:srgbClr>
              </a:gs>
            </a:gsLst>
            <a:lin ang="162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8460349" y="4104005"/>
            <a:ext cx="1086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/>
              <a:t>reduced gap</a:t>
            </a:r>
            <a:endParaRPr lang="ko-KR" altLang="en-US" sz="1400" i="1" dirty="0"/>
          </a:p>
        </p:txBody>
      </p:sp>
      <p:sp>
        <p:nvSpPr>
          <p:cNvPr id="100" name="TextBox 99"/>
          <p:cNvSpPr txBox="1"/>
          <p:nvPr/>
        </p:nvSpPr>
        <p:spPr>
          <a:xfrm>
            <a:off x="5754052" y="4510491"/>
            <a:ext cx="1008289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1400" i="1" dirty="0"/>
              <a:t> Our method</a:t>
            </a:r>
            <a:endParaRPr lang="ko-KR" altLang="en-US" sz="1400" i="1" dirty="0"/>
          </a:p>
        </p:txBody>
      </p:sp>
      <p:cxnSp>
        <p:nvCxnSpPr>
          <p:cNvPr id="106" name="Straight Arrow Connector 105"/>
          <p:cNvCxnSpPr>
            <a:stCxn id="100" idx="1"/>
            <a:endCxn id="98" idx="2"/>
          </p:cNvCxnSpPr>
          <p:nvPr/>
        </p:nvCxnSpPr>
        <p:spPr>
          <a:xfrm flipH="1" flipV="1">
            <a:off x="5302899" y="4226438"/>
            <a:ext cx="451153" cy="437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741704" y="2824869"/>
            <a:ext cx="2021387" cy="2769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1200" dirty="0"/>
              <a:t>Conventional Transfer Learning</a:t>
            </a:r>
            <a:endParaRPr lang="ko-KR" altLang="en-US" sz="1200" dirty="0"/>
          </a:p>
        </p:txBody>
      </p:sp>
      <p:sp>
        <p:nvSpPr>
          <p:cNvPr id="109" name="TextBox 108"/>
          <p:cNvSpPr txBox="1"/>
          <p:nvPr/>
        </p:nvSpPr>
        <p:spPr>
          <a:xfrm>
            <a:off x="3646225" y="4465304"/>
            <a:ext cx="1435329" cy="2769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1200" dirty="0"/>
              <a:t>Our Transfer Learning</a:t>
            </a:r>
            <a:endParaRPr lang="ko-KR" altLang="en-US" sz="1200" dirty="0"/>
          </a:p>
        </p:txBody>
      </p:sp>
      <p:pic>
        <p:nvPicPr>
          <p:cNvPr id="5" name="그림 4" descr="img_ci.png (468×90)">
            <a:extLst>
              <a:ext uri="{FF2B5EF4-FFF2-40B4-BE49-F238E27FC236}">
                <a16:creationId xmlns:a16="http://schemas.microsoft.com/office/drawing/2014/main" id="{70ED27A5-16AB-22B4-8C7B-D12113B69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786" y="246185"/>
            <a:ext cx="2133598" cy="4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379138" y="1929643"/>
            <a:ext cx="3569368" cy="2389749"/>
            <a:chOff x="8379138" y="1929643"/>
            <a:chExt cx="3569368" cy="2389749"/>
          </a:xfrm>
        </p:grpSpPr>
        <p:sp>
          <p:nvSpPr>
            <p:cNvPr id="9" name="Rectangle 8"/>
            <p:cNvSpPr/>
            <p:nvPr/>
          </p:nvSpPr>
          <p:spPr>
            <a:xfrm>
              <a:off x="8379138" y="1946190"/>
              <a:ext cx="3569368" cy="23732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434081" y="1929643"/>
              <a:ext cx="3359574" cy="2389749"/>
              <a:chOff x="3358" y="-38597"/>
              <a:chExt cx="3480368" cy="24756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2" name="Rectangle 221"/>
                  <p:cNvSpPr/>
                  <p:nvPr/>
                </p:nvSpPr>
                <p:spPr>
                  <a:xfrm>
                    <a:off x="2110996" y="943500"/>
                    <a:ext cx="386632" cy="33995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607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kumimoji="0" lang="ko-KR" altLang="en-US" sz="160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22" name="Rectangle 2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0996" y="943500"/>
                    <a:ext cx="386632" cy="33995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Rounded Rectangle 222"/>
                  <p:cNvSpPr/>
                  <p:nvPr/>
                </p:nvSpPr>
                <p:spPr>
                  <a:xfrm>
                    <a:off x="1077781" y="1842566"/>
                    <a:ext cx="843451" cy="150659"/>
                  </a:xfrm>
                  <a:prstGeom prst="roundRect">
                    <a:avLst/>
                  </a:prstGeom>
                  <a:solidFill>
                    <a:srgbClr val="5B9BD5">
                      <a:lumMod val="20000"/>
                      <a:lumOff val="80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904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oMath>
                      </m:oMathPara>
                    </a14:m>
                    <a:endParaRPr kumimoji="0" lang="ko-KR" altLang="en-US" sz="904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3" name="Rounded Rectangle 2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7781" y="1842566"/>
                    <a:ext cx="843451" cy="150659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 b="-26923"/>
                    </a:stretch>
                  </a:blip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4" name="Rounded Rectangle 223"/>
                  <p:cNvSpPr/>
                  <p:nvPr/>
                </p:nvSpPr>
                <p:spPr>
                  <a:xfrm>
                    <a:off x="2640275" y="1842566"/>
                    <a:ext cx="843451" cy="150659"/>
                  </a:xfrm>
                  <a:prstGeom prst="roundRect">
                    <a:avLst/>
                  </a:prstGeom>
                  <a:solidFill>
                    <a:srgbClr val="70AD47">
                      <a:lumMod val="20000"/>
                      <a:lumOff val="80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904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oMath>
                      </m:oMathPara>
                    </a14:m>
                    <a:endParaRPr kumimoji="0" lang="ko-KR" altLang="en-US" sz="904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4" name="Rounded Rectangle 2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0275" y="1842566"/>
                    <a:ext cx="843451" cy="150659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 b="-26923"/>
                    </a:stretch>
                  </a:blip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5" name="Straight Arrow Connector 224"/>
              <p:cNvCxnSpPr>
                <a:stCxn id="234" idx="3"/>
                <a:endCxn id="241" idx="2"/>
              </p:cNvCxnSpPr>
              <p:nvPr/>
            </p:nvCxnSpPr>
            <p:spPr>
              <a:xfrm flipV="1">
                <a:off x="1499502" y="1319628"/>
                <a:ext cx="0" cy="194195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26" name="Straight Arrow Connector 225"/>
              <p:cNvCxnSpPr>
                <a:stCxn id="229" idx="3"/>
                <a:endCxn id="242" idx="2"/>
              </p:cNvCxnSpPr>
              <p:nvPr/>
            </p:nvCxnSpPr>
            <p:spPr>
              <a:xfrm flipV="1">
                <a:off x="3061996" y="1319628"/>
                <a:ext cx="0" cy="194195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27" name="Rectangle 226"/>
              <p:cNvSpPr/>
              <p:nvPr/>
            </p:nvSpPr>
            <p:spPr>
              <a:xfrm rot="5400000" flipH="1" flipV="1">
                <a:off x="3278881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 rot="5400000" flipH="1" flipV="1">
                <a:off x="3134294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9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9" name="Rectangle 228"/>
              <p:cNvSpPr/>
              <p:nvPr/>
            </p:nvSpPr>
            <p:spPr>
              <a:xfrm rot="5400000" flipH="1" flipV="1">
                <a:off x="2989707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0" name="Rectangle 229"/>
              <p:cNvSpPr/>
              <p:nvPr/>
            </p:nvSpPr>
            <p:spPr>
              <a:xfrm rot="5400000" flipH="1" flipV="1">
                <a:off x="2845120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7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1" name="Rectangle 230"/>
              <p:cNvSpPr/>
              <p:nvPr/>
            </p:nvSpPr>
            <p:spPr>
              <a:xfrm rot="5400000" flipH="1" flipV="1">
                <a:off x="2700533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>
              <a:xfrm rot="5400000" flipH="1" flipV="1">
                <a:off x="1716387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9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3" name="Rectangle 232"/>
              <p:cNvSpPr/>
              <p:nvPr/>
            </p:nvSpPr>
            <p:spPr>
              <a:xfrm rot="5400000" flipH="1" flipV="1">
                <a:off x="1571800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 rot="5400000" flipH="1" flipV="1">
                <a:off x="1427213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 rot="5400000" flipH="1" flipV="1">
                <a:off x="1282626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7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 rot="5400000" flipH="1" flipV="1">
                <a:off x="1138039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7" name="Rectangle 236"/>
                  <p:cNvSpPr/>
                  <p:nvPr/>
                </p:nvSpPr>
                <p:spPr>
                  <a:xfrm>
                    <a:off x="756511" y="1408181"/>
                    <a:ext cx="464514" cy="3157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73B2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37" name="Rectangle 2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511" y="1408181"/>
                    <a:ext cx="464514" cy="3157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8" name="Rectangle 237"/>
                  <p:cNvSpPr/>
                  <p:nvPr/>
                </p:nvSpPr>
                <p:spPr>
                  <a:xfrm>
                    <a:off x="2282854" y="1408181"/>
                    <a:ext cx="474677" cy="3157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73B2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38" name="Rectangle 2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2854" y="1408181"/>
                    <a:ext cx="474677" cy="3157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9" name="Straight Arrow Connector 238"/>
              <p:cNvCxnSpPr/>
              <p:nvPr/>
            </p:nvCxnSpPr>
            <p:spPr>
              <a:xfrm flipV="1">
                <a:off x="3061996" y="727678"/>
                <a:ext cx="0" cy="59415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0" name="Straight Arrow Connector 239"/>
              <p:cNvCxnSpPr/>
              <p:nvPr/>
            </p:nvCxnSpPr>
            <p:spPr>
              <a:xfrm flipV="1">
                <a:off x="1499502" y="727678"/>
                <a:ext cx="0" cy="59415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41" name="Rounded Rectangle 240"/>
              <p:cNvSpPr/>
              <p:nvPr/>
            </p:nvSpPr>
            <p:spPr>
              <a:xfrm>
                <a:off x="1077781" y="1033189"/>
                <a:ext cx="843451" cy="286436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5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agent 1</a:t>
                </a:r>
                <a:endParaRPr kumimoji="0" lang="ko-KR" altLang="en-US" sz="1105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2" name="Rounded Rectangle 241"/>
              <p:cNvSpPr/>
              <p:nvPr/>
            </p:nvSpPr>
            <p:spPr>
              <a:xfrm>
                <a:off x="2640275" y="1033189"/>
                <a:ext cx="843451" cy="286436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5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agent N</a:t>
                </a:r>
                <a:endParaRPr kumimoji="0" lang="ko-KR" altLang="en-US" sz="1105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43" name="Straight Arrow Connector 242"/>
              <p:cNvCxnSpPr/>
              <p:nvPr/>
            </p:nvCxnSpPr>
            <p:spPr>
              <a:xfrm flipV="1">
                <a:off x="2280749" y="221584"/>
                <a:ext cx="232" cy="306447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4" name="Straight Arrow Connector 243"/>
              <p:cNvCxnSpPr>
                <a:stCxn id="248" idx="3"/>
                <a:endCxn id="223" idx="2"/>
              </p:cNvCxnSpPr>
              <p:nvPr/>
            </p:nvCxnSpPr>
            <p:spPr>
              <a:xfrm flipV="1">
                <a:off x="1499502" y="1993221"/>
                <a:ext cx="0" cy="2337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5" name="Straight Arrow Connector 244"/>
              <p:cNvCxnSpPr>
                <a:stCxn id="254" idx="3"/>
                <a:endCxn id="224" idx="2"/>
              </p:cNvCxnSpPr>
              <p:nvPr/>
            </p:nvCxnSpPr>
            <p:spPr>
              <a:xfrm flipV="1">
                <a:off x="3061975" y="1993221"/>
                <a:ext cx="25" cy="2337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46" name="Rectangle 245"/>
              <p:cNvSpPr/>
              <p:nvPr/>
            </p:nvSpPr>
            <p:spPr>
              <a:xfrm rot="5400000" flipH="1" flipV="1">
                <a:off x="1716387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9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7" name="Rectangle 246"/>
              <p:cNvSpPr/>
              <p:nvPr/>
            </p:nvSpPr>
            <p:spPr>
              <a:xfrm rot="5400000" flipH="1" flipV="1">
                <a:off x="1571800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8" name="Rectangle 247"/>
              <p:cNvSpPr/>
              <p:nvPr/>
            </p:nvSpPr>
            <p:spPr>
              <a:xfrm rot="5400000" flipH="1" flipV="1">
                <a:off x="1427213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8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 rot="5400000" flipH="1" flipV="1">
                <a:off x="1282626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7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>
              <a:xfrm rot="5400000" flipH="1" flipV="1">
                <a:off x="1138039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6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" name="Rectangle 250"/>
                  <p:cNvSpPr/>
                  <p:nvPr/>
                </p:nvSpPr>
                <p:spPr>
                  <a:xfrm>
                    <a:off x="735411" y="2102743"/>
                    <a:ext cx="464514" cy="3157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66E0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51" name="Rectangle 2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411" y="2102743"/>
                    <a:ext cx="464514" cy="3157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2" name="Rectangle 251"/>
              <p:cNvSpPr/>
              <p:nvPr/>
            </p:nvSpPr>
            <p:spPr>
              <a:xfrm rot="5400000" flipH="1" flipV="1">
                <a:off x="3278856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6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 rot="5400000" flipH="1" flipV="1">
                <a:off x="3134269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9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 rot="5400000" flipH="1" flipV="1">
                <a:off x="2989682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 rot="5400000" flipH="1" flipV="1">
                <a:off x="2845095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7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 rot="5400000" flipH="1" flipV="1">
                <a:off x="2700508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8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Rectangle 256"/>
                  <p:cNvSpPr/>
                  <p:nvPr/>
                </p:nvSpPr>
                <p:spPr>
                  <a:xfrm>
                    <a:off x="2115134" y="2097123"/>
                    <a:ext cx="386632" cy="33995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607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kumimoji="0" lang="ko-KR" altLang="en-US" sz="160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57" name="Rectangle 2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5134" y="2097123"/>
                    <a:ext cx="386632" cy="3399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Rectangle 257"/>
                  <p:cNvSpPr/>
                  <p:nvPr/>
                </p:nvSpPr>
                <p:spPr>
                  <a:xfrm>
                    <a:off x="2295633" y="2102743"/>
                    <a:ext cx="474677" cy="3157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66E0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58" name="Rectangle 2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5633" y="2102743"/>
                    <a:ext cx="474677" cy="3157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9" name="Straight Arrow Connector 258"/>
              <p:cNvCxnSpPr>
                <a:stCxn id="223" idx="0"/>
                <a:endCxn id="234" idx="1"/>
              </p:cNvCxnSpPr>
              <p:nvPr/>
            </p:nvCxnSpPr>
            <p:spPr>
              <a:xfrm flipV="1">
                <a:off x="1499502" y="1658407"/>
                <a:ext cx="0" cy="184156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/>
              </a:ln>
              <a:effectLst/>
            </p:spPr>
          </p:cxnSp>
          <p:cxnSp>
            <p:nvCxnSpPr>
              <p:cNvPr id="260" name="Straight Arrow Connector 259"/>
              <p:cNvCxnSpPr>
                <a:stCxn id="224" idx="0"/>
                <a:endCxn id="229" idx="1"/>
              </p:cNvCxnSpPr>
              <p:nvPr/>
            </p:nvCxnSpPr>
            <p:spPr>
              <a:xfrm flipV="1">
                <a:off x="3061996" y="1658407"/>
                <a:ext cx="0" cy="184156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1" name="Rounded Rectangle 260"/>
                  <p:cNvSpPr/>
                  <p:nvPr/>
                </p:nvSpPr>
                <p:spPr>
                  <a:xfrm>
                    <a:off x="3358" y="1842566"/>
                    <a:ext cx="843451" cy="150659"/>
                  </a:xfrm>
                  <a:prstGeom prst="roundRect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904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oMath>
                      </m:oMathPara>
                    </a14:m>
                    <a:endParaRPr kumimoji="0" lang="ko-KR" altLang="en-US" sz="904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61" name="Rounded Rectangle 26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58" y="1842566"/>
                    <a:ext cx="843451" cy="150659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b="-26923"/>
                    </a:stretch>
                  </a:blip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2" name="Straight Arrow Connector 261"/>
              <p:cNvCxnSpPr>
                <a:stCxn id="265" idx="3"/>
                <a:endCxn id="261" idx="2"/>
              </p:cNvCxnSpPr>
              <p:nvPr/>
            </p:nvCxnSpPr>
            <p:spPr>
              <a:xfrm flipV="1">
                <a:off x="422588" y="1993221"/>
                <a:ext cx="2495" cy="228654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3" name="Elbow Connector 262"/>
              <p:cNvCxnSpPr>
                <a:stCxn id="267" idx="3"/>
                <a:endCxn id="272" idx="1"/>
              </p:cNvCxnSpPr>
              <p:nvPr/>
            </p:nvCxnSpPr>
            <p:spPr>
              <a:xfrm rot="5400000" flipH="1" flipV="1">
                <a:off x="283657" y="723804"/>
                <a:ext cx="936600" cy="651640"/>
              </a:xfrm>
              <a:prstGeom prst="bentConnector2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4" name="Straight Arrow Connector 263"/>
              <p:cNvCxnSpPr>
                <a:stCxn id="261" idx="0"/>
                <a:endCxn id="267" idx="1"/>
              </p:cNvCxnSpPr>
              <p:nvPr/>
            </p:nvCxnSpPr>
            <p:spPr>
              <a:xfrm flipV="1">
                <a:off x="425084" y="1662515"/>
                <a:ext cx="1057" cy="180051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/>
              </a:ln>
              <a:effectLst/>
            </p:spPr>
          </p:cxnSp>
          <p:sp>
            <p:nvSpPr>
              <p:cNvPr id="265" name="Rectangle 264"/>
              <p:cNvSpPr/>
              <p:nvPr/>
            </p:nvSpPr>
            <p:spPr>
              <a:xfrm rot="5400000" flipH="1" flipV="1">
                <a:off x="350295" y="2221879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8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Rectangle 265"/>
                  <p:cNvSpPr/>
                  <p:nvPr/>
                </p:nvSpPr>
                <p:spPr>
                  <a:xfrm>
                    <a:off x="69139" y="2161318"/>
                    <a:ext cx="344483" cy="2718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66E0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66" name="Rectangle 2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39" y="2161318"/>
                    <a:ext cx="344483" cy="27181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7" name="Rectangle 266"/>
              <p:cNvSpPr/>
              <p:nvPr/>
            </p:nvSpPr>
            <p:spPr>
              <a:xfrm rot="5400000" flipH="1" flipV="1">
                <a:off x="353847" y="1517928"/>
                <a:ext cx="144587" cy="144587"/>
              </a:xfrm>
              <a:prstGeom prst="rect">
                <a:avLst/>
              </a:prstGeom>
              <a:solidFill>
                <a:srgbClr val="ED7D31">
                  <a:alpha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Rectangle 267"/>
                  <p:cNvSpPr/>
                  <p:nvPr/>
                </p:nvSpPr>
                <p:spPr>
                  <a:xfrm>
                    <a:off x="66849" y="1458876"/>
                    <a:ext cx="344483" cy="2718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73B2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68" name="Rectangle 2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49" y="1458876"/>
                    <a:ext cx="344483" cy="27181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925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Rectangle 268"/>
                  <p:cNvSpPr/>
                  <p:nvPr/>
                </p:nvSpPr>
                <p:spPr>
                  <a:xfrm>
                    <a:off x="2066289" y="-38597"/>
                    <a:ext cx="411678" cy="27634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69" name="Rectangle 2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6289" y="-38597"/>
                    <a:ext cx="411678" cy="27634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65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Rectangle 269"/>
                  <p:cNvSpPr/>
                  <p:nvPr/>
                </p:nvSpPr>
                <p:spPr>
                  <a:xfrm>
                    <a:off x="1191645" y="737543"/>
                    <a:ext cx="371823" cy="2626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70" name="Rectangle 2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1645" y="737543"/>
                    <a:ext cx="371823" cy="26269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1" name="Rectangle 270"/>
                  <p:cNvSpPr/>
                  <p:nvPr/>
                </p:nvSpPr>
                <p:spPr>
                  <a:xfrm>
                    <a:off x="2729072" y="737543"/>
                    <a:ext cx="396869" cy="2626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71" name="Rectangle 27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9072" y="737543"/>
                    <a:ext cx="396869" cy="26269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2" name="Rounded Rectangle 271"/>
              <p:cNvSpPr/>
              <p:nvPr/>
            </p:nvSpPr>
            <p:spPr>
              <a:xfrm>
                <a:off x="1077781" y="437324"/>
                <a:ext cx="2405945" cy="288000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5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Mixer</a:t>
                </a:r>
                <a:endParaRPr kumimoji="0" lang="ko-KR" altLang="en-US" sz="1105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CA0EE87-7DC6-4AAC-B35A-3CEC23A8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BA9E6-BF1C-4AC8-971A-2DBC3280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46874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2000" dirty="0"/>
              <a:t>Our proposed multi-agent network randomization(MANR) method is implemented by adding a random layer to the MARL framework.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0F40E-23F4-49BB-B651-B710961B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ea typeface="맑은 고딕"/>
              </a:rPr>
              <a:t>7 </a:t>
            </a:r>
            <a:r>
              <a:rPr lang="en-US" altLang="ko-KR" dirty="0">
                <a:ea typeface="맑은 고딕"/>
              </a:rPr>
              <a:t>/ 15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1F2BE-547A-41AC-8A43-824B8B2F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pic>
        <p:nvPicPr>
          <p:cNvPr id="8" name="Picture 6" descr="ICCAS 202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235" y="244643"/>
            <a:ext cx="1668776" cy="878304"/>
          </a:xfrm>
          <a:prstGeom prst="rect">
            <a:avLst/>
          </a:prstGeom>
          <a:solidFill>
            <a:srgbClr val="1C338A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523998" y="2625662"/>
                <a:ext cx="5772152" cy="1190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en-US" i="1" smtClean="0">
                              <a:solidFill>
                                <a:srgbClr val="1A73B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ko-KR" altLang="en-US" i="1">
                                  <a:solidFill>
                                    <a:srgbClr val="1A73B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i="1">
                                  <a:solidFill>
                                    <a:srgbClr val="1A73B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ko-KR" altLang="en-US" i="1">
                                  <a:solidFill>
                                    <a:srgbClr val="1A73B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solidFill>
                                    <a:srgbClr val="1A73B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m:rPr>
                          <m:aln/>
                        </m:rPr>
                        <a:rPr lang="ko-KR" alt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ko-KR" altLang="en-US" i="1" smtClean="0">
                                  <a:solidFill>
                                    <a:srgbClr val="E66E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solidFill>
                                    <a:srgbClr val="E66E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ko-KR" altLang="en-US" i="1">
                                      <a:solidFill>
                                        <a:srgbClr val="E66E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i="1">
                                      <a:solidFill>
                                        <a:srgbClr val="E66E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; </m:t>
                          </m:r>
                          <m:sSup>
                            <m:sSup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sSup>
                        <m:sSup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m:rPr>
                          <m:aln/>
                        </m:rPr>
                        <a:rPr lang="ko-KR" alt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ko-KR" altLang="en-US" i="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m:rPr>
                          <m:aln/>
                        </m:rPr>
                        <a:rPr lang="ko-KR" alt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ko-KR" altLang="en-US" i="0">
                          <a:latin typeface="Cambria Math" panose="02040503050406030204" pitchFamily="18" charset="0"/>
                        </a:rPr>
                        <m:t>Uniform</m:t>
                      </m:r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1 −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, 1 +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8" y="2625662"/>
                <a:ext cx="5772152" cy="119096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834842" y="4507362"/>
            <a:ext cx="8636368" cy="1179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dirty="0">
                <a:solidFill>
                  <a:prstClr val="black"/>
                </a:solidFill>
                <a:ea typeface="맑은 고딕"/>
                <a:cs typeface="Calibri"/>
              </a:rPr>
              <a:t>Advantages: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228600" lvl="0" indent="-228600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ea typeface="맑은 고딕"/>
              </a:rPr>
              <a:t>Increase the diversity of the data --&gt; generalized and robust knowledge</a:t>
            </a:r>
            <a:endParaRPr lang="en-US" altLang="ko-KR" sz="2000" dirty="0">
              <a:solidFill>
                <a:prstClr val="black"/>
              </a:solidFill>
              <a:ea typeface="맑은 고딕"/>
              <a:cs typeface="Calibri" panose="020F0502020204030204"/>
            </a:endParaRPr>
          </a:p>
          <a:p>
            <a:pPr marL="228600" lvl="0" indent="-228600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ea typeface="맑은 고딕"/>
              </a:rPr>
              <a:t>Reduce</a:t>
            </a:r>
            <a:r>
              <a:rPr lang="en-US" altLang="ko-KR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 overfitting to specific observation patterns</a:t>
            </a:r>
            <a:endParaRPr lang="en-US" altLang="ko-KR" sz="2000" dirty="0">
              <a:solidFill>
                <a:prstClr val="black"/>
              </a:solidFill>
              <a:ea typeface="맑은 고딕"/>
              <a:cs typeface="Calibri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9422208" y="4377237"/>
            <a:ext cx="1483228" cy="2769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en-US" altLang="ko-KR" sz="1200" dirty="0"/>
              <a:t>The MANR framework</a:t>
            </a:r>
            <a:endParaRPr lang="ko-KR" altLang="en-US" sz="1200" dirty="0"/>
          </a:p>
        </p:txBody>
      </p:sp>
      <p:pic>
        <p:nvPicPr>
          <p:cNvPr id="10" name="그림 9" descr="img_ci.png (468×90)">
            <a:extLst>
              <a:ext uri="{FF2B5EF4-FFF2-40B4-BE49-F238E27FC236}">
                <a16:creationId xmlns:a16="http://schemas.microsoft.com/office/drawing/2014/main" id="{7D6B9E97-D810-CE1C-4189-A1039248D6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13786" y="246185"/>
            <a:ext cx="2133598" cy="4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8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379138" y="1929643"/>
            <a:ext cx="3569368" cy="2389749"/>
            <a:chOff x="8379138" y="1929643"/>
            <a:chExt cx="3569368" cy="2389749"/>
          </a:xfrm>
        </p:grpSpPr>
        <p:sp>
          <p:nvSpPr>
            <p:cNvPr id="9" name="Rectangle 8"/>
            <p:cNvSpPr/>
            <p:nvPr/>
          </p:nvSpPr>
          <p:spPr>
            <a:xfrm>
              <a:off x="8379138" y="1946190"/>
              <a:ext cx="3569368" cy="23732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434081" y="1929643"/>
              <a:ext cx="3359574" cy="2389749"/>
              <a:chOff x="3358" y="-38597"/>
              <a:chExt cx="3480368" cy="24756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2" name="Rectangle 221"/>
                  <p:cNvSpPr/>
                  <p:nvPr/>
                </p:nvSpPr>
                <p:spPr>
                  <a:xfrm>
                    <a:off x="2110996" y="943500"/>
                    <a:ext cx="386632" cy="33995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607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kumimoji="0" lang="ko-KR" altLang="en-US" sz="160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22" name="Rectangle 2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0996" y="943500"/>
                    <a:ext cx="386632" cy="33995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Rounded Rectangle 222"/>
                  <p:cNvSpPr/>
                  <p:nvPr/>
                </p:nvSpPr>
                <p:spPr>
                  <a:xfrm>
                    <a:off x="1077781" y="1842566"/>
                    <a:ext cx="843451" cy="150659"/>
                  </a:xfrm>
                  <a:prstGeom prst="roundRect">
                    <a:avLst/>
                  </a:prstGeom>
                  <a:solidFill>
                    <a:srgbClr val="5B9BD5">
                      <a:lumMod val="20000"/>
                      <a:lumOff val="80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904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oMath>
                      </m:oMathPara>
                    </a14:m>
                    <a:endParaRPr kumimoji="0" lang="ko-KR" altLang="en-US" sz="904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3" name="Rounded Rectangle 2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7781" y="1842566"/>
                    <a:ext cx="843451" cy="150659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 b="-26923"/>
                    </a:stretch>
                  </a:blip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4" name="Rounded Rectangle 223"/>
                  <p:cNvSpPr/>
                  <p:nvPr/>
                </p:nvSpPr>
                <p:spPr>
                  <a:xfrm>
                    <a:off x="2640275" y="1842566"/>
                    <a:ext cx="843451" cy="150659"/>
                  </a:xfrm>
                  <a:prstGeom prst="roundRect">
                    <a:avLst/>
                  </a:prstGeom>
                  <a:solidFill>
                    <a:srgbClr val="70AD47">
                      <a:lumMod val="20000"/>
                      <a:lumOff val="80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904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oMath>
                      </m:oMathPara>
                    </a14:m>
                    <a:endParaRPr kumimoji="0" lang="ko-KR" altLang="en-US" sz="904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4" name="Rounded Rectangle 2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0275" y="1842566"/>
                    <a:ext cx="843451" cy="150659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 b="-26923"/>
                    </a:stretch>
                  </a:blip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5" name="Straight Arrow Connector 224"/>
              <p:cNvCxnSpPr>
                <a:stCxn id="234" idx="3"/>
                <a:endCxn id="241" idx="2"/>
              </p:cNvCxnSpPr>
              <p:nvPr/>
            </p:nvCxnSpPr>
            <p:spPr>
              <a:xfrm flipV="1">
                <a:off x="1499502" y="1319628"/>
                <a:ext cx="0" cy="194195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26" name="Straight Arrow Connector 225"/>
              <p:cNvCxnSpPr>
                <a:stCxn id="229" idx="3"/>
                <a:endCxn id="242" idx="2"/>
              </p:cNvCxnSpPr>
              <p:nvPr/>
            </p:nvCxnSpPr>
            <p:spPr>
              <a:xfrm flipV="1">
                <a:off x="3061996" y="1319628"/>
                <a:ext cx="0" cy="194195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27" name="Rectangle 226"/>
              <p:cNvSpPr/>
              <p:nvPr/>
            </p:nvSpPr>
            <p:spPr>
              <a:xfrm rot="5400000" flipH="1" flipV="1">
                <a:off x="3278881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 rot="5400000" flipH="1" flipV="1">
                <a:off x="3134294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9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9" name="Rectangle 228"/>
              <p:cNvSpPr/>
              <p:nvPr/>
            </p:nvSpPr>
            <p:spPr>
              <a:xfrm rot="5400000" flipH="1" flipV="1">
                <a:off x="2989707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0" name="Rectangle 229"/>
              <p:cNvSpPr/>
              <p:nvPr/>
            </p:nvSpPr>
            <p:spPr>
              <a:xfrm rot="5400000" flipH="1" flipV="1">
                <a:off x="2845120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7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1" name="Rectangle 230"/>
              <p:cNvSpPr/>
              <p:nvPr/>
            </p:nvSpPr>
            <p:spPr>
              <a:xfrm rot="5400000" flipH="1" flipV="1">
                <a:off x="2700533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>
              <a:xfrm rot="5400000" flipH="1" flipV="1">
                <a:off x="1716387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9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3" name="Rectangle 232"/>
              <p:cNvSpPr/>
              <p:nvPr/>
            </p:nvSpPr>
            <p:spPr>
              <a:xfrm rot="5400000" flipH="1" flipV="1">
                <a:off x="1571800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 rot="5400000" flipH="1" flipV="1">
                <a:off x="1427213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 rot="5400000" flipH="1" flipV="1">
                <a:off x="1282626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7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 rot="5400000" flipH="1" flipV="1">
                <a:off x="1138039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7" name="Rectangle 236"/>
                  <p:cNvSpPr/>
                  <p:nvPr/>
                </p:nvSpPr>
                <p:spPr>
                  <a:xfrm>
                    <a:off x="756511" y="1408181"/>
                    <a:ext cx="464514" cy="3157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73B2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37" name="Rectangle 2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511" y="1408181"/>
                    <a:ext cx="464514" cy="3157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8" name="Rectangle 237"/>
                  <p:cNvSpPr/>
                  <p:nvPr/>
                </p:nvSpPr>
                <p:spPr>
                  <a:xfrm>
                    <a:off x="2282854" y="1408181"/>
                    <a:ext cx="474677" cy="3157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73B2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38" name="Rectangle 2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2854" y="1408181"/>
                    <a:ext cx="474677" cy="3157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9" name="Straight Arrow Connector 238"/>
              <p:cNvCxnSpPr/>
              <p:nvPr/>
            </p:nvCxnSpPr>
            <p:spPr>
              <a:xfrm flipV="1">
                <a:off x="3061996" y="727678"/>
                <a:ext cx="0" cy="59415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0" name="Straight Arrow Connector 239"/>
              <p:cNvCxnSpPr/>
              <p:nvPr/>
            </p:nvCxnSpPr>
            <p:spPr>
              <a:xfrm flipV="1">
                <a:off x="1499502" y="727678"/>
                <a:ext cx="0" cy="59415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41" name="Rounded Rectangle 240"/>
              <p:cNvSpPr/>
              <p:nvPr/>
            </p:nvSpPr>
            <p:spPr>
              <a:xfrm>
                <a:off x="1077781" y="1033189"/>
                <a:ext cx="843451" cy="286436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5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agent 1</a:t>
                </a:r>
                <a:endParaRPr kumimoji="0" lang="ko-KR" altLang="en-US" sz="1105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2" name="Rounded Rectangle 241"/>
              <p:cNvSpPr/>
              <p:nvPr/>
            </p:nvSpPr>
            <p:spPr>
              <a:xfrm>
                <a:off x="2640275" y="1033189"/>
                <a:ext cx="843451" cy="286436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5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agent N</a:t>
                </a:r>
                <a:endParaRPr kumimoji="0" lang="ko-KR" altLang="en-US" sz="1105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43" name="Straight Arrow Connector 242"/>
              <p:cNvCxnSpPr/>
              <p:nvPr/>
            </p:nvCxnSpPr>
            <p:spPr>
              <a:xfrm flipV="1">
                <a:off x="2280749" y="221584"/>
                <a:ext cx="232" cy="306447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4" name="Straight Arrow Connector 243"/>
              <p:cNvCxnSpPr>
                <a:stCxn id="248" idx="3"/>
                <a:endCxn id="223" idx="2"/>
              </p:cNvCxnSpPr>
              <p:nvPr/>
            </p:nvCxnSpPr>
            <p:spPr>
              <a:xfrm flipV="1">
                <a:off x="1499502" y="1993221"/>
                <a:ext cx="0" cy="2337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5" name="Straight Arrow Connector 244"/>
              <p:cNvCxnSpPr>
                <a:stCxn id="254" idx="3"/>
                <a:endCxn id="224" idx="2"/>
              </p:cNvCxnSpPr>
              <p:nvPr/>
            </p:nvCxnSpPr>
            <p:spPr>
              <a:xfrm flipV="1">
                <a:off x="3061975" y="1993221"/>
                <a:ext cx="25" cy="2337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46" name="Rectangle 245"/>
              <p:cNvSpPr/>
              <p:nvPr/>
            </p:nvSpPr>
            <p:spPr>
              <a:xfrm rot="5400000" flipH="1" flipV="1">
                <a:off x="1716387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9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7" name="Rectangle 246"/>
              <p:cNvSpPr/>
              <p:nvPr/>
            </p:nvSpPr>
            <p:spPr>
              <a:xfrm rot="5400000" flipH="1" flipV="1">
                <a:off x="1571800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8" name="Rectangle 247"/>
              <p:cNvSpPr/>
              <p:nvPr/>
            </p:nvSpPr>
            <p:spPr>
              <a:xfrm rot="5400000" flipH="1" flipV="1">
                <a:off x="1427213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8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 rot="5400000" flipH="1" flipV="1">
                <a:off x="1282626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7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>
              <a:xfrm rot="5400000" flipH="1" flipV="1">
                <a:off x="1138039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6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" name="Rectangle 250"/>
                  <p:cNvSpPr/>
                  <p:nvPr/>
                </p:nvSpPr>
                <p:spPr>
                  <a:xfrm>
                    <a:off x="735411" y="2102743"/>
                    <a:ext cx="464514" cy="3157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66E0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51" name="Rectangle 2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411" y="2102743"/>
                    <a:ext cx="464514" cy="3157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2" name="Rectangle 251"/>
              <p:cNvSpPr/>
              <p:nvPr/>
            </p:nvSpPr>
            <p:spPr>
              <a:xfrm rot="5400000" flipH="1" flipV="1">
                <a:off x="3278856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6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 rot="5400000" flipH="1" flipV="1">
                <a:off x="3134269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9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 rot="5400000" flipH="1" flipV="1">
                <a:off x="2989682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 rot="5400000" flipH="1" flipV="1">
                <a:off x="2845095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7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 rot="5400000" flipH="1" flipV="1">
                <a:off x="2700508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8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Rectangle 256"/>
                  <p:cNvSpPr/>
                  <p:nvPr/>
                </p:nvSpPr>
                <p:spPr>
                  <a:xfrm>
                    <a:off x="2115134" y="2097123"/>
                    <a:ext cx="386632" cy="33995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607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kumimoji="0" lang="ko-KR" altLang="en-US" sz="160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57" name="Rectangle 2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5134" y="2097123"/>
                    <a:ext cx="386632" cy="3399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Rectangle 257"/>
                  <p:cNvSpPr/>
                  <p:nvPr/>
                </p:nvSpPr>
                <p:spPr>
                  <a:xfrm>
                    <a:off x="2295633" y="2102743"/>
                    <a:ext cx="474677" cy="3157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66E0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58" name="Rectangle 2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5633" y="2102743"/>
                    <a:ext cx="474677" cy="3157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9" name="Straight Arrow Connector 258"/>
              <p:cNvCxnSpPr>
                <a:stCxn id="223" idx="0"/>
                <a:endCxn id="234" idx="1"/>
              </p:cNvCxnSpPr>
              <p:nvPr/>
            </p:nvCxnSpPr>
            <p:spPr>
              <a:xfrm flipV="1">
                <a:off x="1499502" y="1658407"/>
                <a:ext cx="0" cy="184156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/>
              </a:ln>
              <a:effectLst/>
            </p:spPr>
          </p:cxnSp>
          <p:cxnSp>
            <p:nvCxnSpPr>
              <p:cNvPr id="260" name="Straight Arrow Connector 259"/>
              <p:cNvCxnSpPr>
                <a:stCxn id="224" idx="0"/>
                <a:endCxn id="229" idx="1"/>
              </p:cNvCxnSpPr>
              <p:nvPr/>
            </p:nvCxnSpPr>
            <p:spPr>
              <a:xfrm flipV="1">
                <a:off x="3061996" y="1658407"/>
                <a:ext cx="0" cy="184156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1" name="Rounded Rectangle 260"/>
                  <p:cNvSpPr/>
                  <p:nvPr/>
                </p:nvSpPr>
                <p:spPr>
                  <a:xfrm>
                    <a:off x="3358" y="1842566"/>
                    <a:ext cx="843451" cy="150659"/>
                  </a:xfrm>
                  <a:prstGeom prst="roundRect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904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oMath>
                      </m:oMathPara>
                    </a14:m>
                    <a:endParaRPr kumimoji="0" lang="ko-KR" altLang="en-US" sz="904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61" name="Rounded Rectangle 26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58" y="1842566"/>
                    <a:ext cx="843451" cy="150659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b="-26923"/>
                    </a:stretch>
                  </a:blip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2" name="Straight Arrow Connector 261"/>
              <p:cNvCxnSpPr>
                <a:stCxn id="265" idx="3"/>
                <a:endCxn id="261" idx="2"/>
              </p:cNvCxnSpPr>
              <p:nvPr/>
            </p:nvCxnSpPr>
            <p:spPr>
              <a:xfrm flipV="1">
                <a:off x="422588" y="1993221"/>
                <a:ext cx="2495" cy="228654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3" name="Elbow Connector 262"/>
              <p:cNvCxnSpPr>
                <a:stCxn id="267" idx="3"/>
                <a:endCxn id="272" idx="1"/>
              </p:cNvCxnSpPr>
              <p:nvPr/>
            </p:nvCxnSpPr>
            <p:spPr>
              <a:xfrm rot="5400000" flipH="1" flipV="1">
                <a:off x="283657" y="723804"/>
                <a:ext cx="936600" cy="651640"/>
              </a:xfrm>
              <a:prstGeom prst="bentConnector2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4" name="Straight Arrow Connector 263"/>
              <p:cNvCxnSpPr>
                <a:stCxn id="261" idx="0"/>
                <a:endCxn id="267" idx="1"/>
              </p:cNvCxnSpPr>
              <p:nvPr/>
            </p:nvCxnSpPr>
            <p:spPr>
              <a:xfrm flipV="1">
                <a:off x="425084" y="1662515"/>
                <a:ext cx="1057" cy="180051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/>
              </a:ln>
              <a:effectLst/>
            </p:spPr>
          </p:cxnSp>
          <p:sp>
            <p:nvSpPr>
              <p:cNvPr id="265" name="Rectangle 264"/>
              <p:cNvSpPr/>
              <p:nvPr/>
            </p:nvSpPr>
            <p:spPr>
              <a:xfrm rot="5400000" flipH="1" flipV="1">
                <a:off x="350295" y="2221879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8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Rectangle 265"/>
                  <p:cNvSpPr/>
                  <p:nvPr/>
                </p:nvSpPr>
                <p:spPr>
                  <a:xfrm>
                    <a:off x="69139" y="2161318"/>
                    <a:ext cx="344483" cy="2718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66E0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66" name="Rectangle 2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39" y="2161318"/>
                    <a:ext cx="344483" cy="27181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7" name="Rectangle 266"/>
              <p:cNvSpPr/>
              <p:nvPr/>
            </p:nvSpPr>
            <p:spPr>
              <a:xfrm rot="5400000" flipH="1" flipV="1">
                <a:off x="353847" y="1517928"/>
                <a:ext cx="144587" cy="144587"/>
              </a:xfrm>
              <a:prstGeom prst="rect">
                <a:avLst/>
              </a:prstGeom>
              <a:solidFill>
                <a:srgbClr val="ED7D31">
                  <a:alpha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Rectangle 267"/>
                  <p:cNvSpPr/>
                  <p:nvPr/>
                </p:nvSpPr>
                <p:spPr>
                  <a:xfrm>
                    <a:off x="66849" y="1458876"/>
                    <a:ext cx="344483" cy="2718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73B2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68" name="Rectangle 2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49" y="1458876"/>
                    <a:ext cx="344483" cy="27181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925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Rectangle 268"/>
                  <p:cNvSpPr/>
                  <p:nvPr/>
                </p:nvSpPr>
                <p:spPr>
                  <a:xfrm>
                    <a:off x="2066289" y="-38597"/>
                    <a:ext cx="411678" cy="27634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69" name="Rectangle 2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6289" y="-38597"/>
                    <a:ext cx="411678" cy="27634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65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Rectangle 269"/>
                  <p:cNvSpPr/>
                  <p:nvPr/>
                </p:nvSpPr>
                <p:spPr>
                  <a:xfrm>
                    <a:off x="1191645" y="737543"/>
                    <a:ext cx="371823" cy="2626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70" name="Rectangle 2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1645" y="737543"/>
                    <a:ext cx="371823" cy="26269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1" name="Rectangle 270"/>
                  <p:cNvSpPr/>
                  <p:nvPr/>
                </p:nvSpPr>
                <p:spPr>
                  <a:xfrm>
                    <a:off x="2729072" y="737543"/>
                    <a:ext cx="396869" cy="2626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71" name="Rectangle 27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9072" y="737543"/>
                    <a:ext cx="396869" cy="26269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2" name="Rounded Rectangle 271"/>
              <p:cNvSpPr/>
              <p:nvPr/>
            </p:nvSpPr>
            <p:spPr>
              <a:xfrm>
                <a:off x="1077781" y="437324"/>
                <a:ext cx="2405945" cy="288000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5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Mixer</a:t>
                </a:r>
                <a:endParaRPr kumimoji="0" lang="ko-KR" altLang="en-US" sz="1105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CA0EE87-7DC6-4AAC-B35A-3CEC23A8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BA9E6-BF1C-4AC8-971A-2DBC3280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46874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2000" dirty="0" smtClean="0"/>
              <a:t>QMIX [6]: individual agent networks + mixer network</a:t>
            </a:r>
          </a:p>
          <a:p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individual agent networks</a:t>
            </a:r>
          </a:p>
          <a:p>
            <a:r>
              <a:rPr lang="en-US" altLang="ko-KR" sz="2000" dirty="0" smtClean="0"/>
              <a:t>input: observation, output: Q-values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mixer network</a:t>
            </a:r>
          </a:p>
          <a:p>
            <a:r>
              <a:rPr lang="en-US" altLang="ko-KR" sz="2000" dirty="0" smtClean="0"/>
              <a:t>combines Q-values to predict team rewards</a:t>
            </a:r>
            <a:endParaRPr lang="en-US" altLang="ko-KR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0F40E-23F4-49BB-B651-B710961B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ea typeface="맑은 고딕"/>
              </a:rPr>
              <a:t>8 </a:t>
            </a:r>
            <a:r>
              <a:rPr lang="en-US" altLang="ko-KR" dirty="0">
                <a:ea typeface="맑은 고딕"/>
              </a:rPr>
              <a:t>/ </a:t>
            </a:r>
            <a:r>
              <a:rPr lang="en-US" altLang="ko-KR" dirty="0" smtClean="0">
                <a:ea typeface="맑은 고딕"/>
              </a:rPr>
              <a:t>15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1F2BE-547A-41AC-8A43-824B8B2F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pic>
        <p:nvPicPr>
          <p:cNvPr id="8" name="Picture 6" descr="ICCAS 202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235" y="244643"/>
            <a:ext cx="1668776" cy="878304"/>
          </a:xfrm>
          <a:prstGeom prst="rect">
            <a:avLst/>
          </a:prstGeom>
          <a:solidFill>
            <a:srgbClr val="1C338A"/>
          </a:solidFill>
        </p:spPr>
      </p:pic>
      <p:sp>
        <p:nvSpPr>
          <p:cNvPr id="121" name="TextBox 120"/>
          <p:cNvSpPr txBox="1"/>
          <p:nvPr/>
        </p:nvSpPr>
        <p:spPr>
          <a:xfrm>
            <a:off x="9422208" y="4377237"/>
            <a:ext cx="1483228" cy="2769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en-US" altLang="ko-KR" sz="1200" dirty="0"/>
              <a:t>The MANR framework</a:t>
            </a:r>
            <a:endParaRPr lang="ko-KR" altLang="en-US" sz="1200" dirty="0"/>
          </a:p>
        </p:txBody>
      </p:sp>
      <p:pic>
        <p:nvPicPr>
          <p:cNvPr id="10" name="그림 9" descr="img_ci.png (468×90)">
            <a:extLst>
              <a:ext uri="{FF2B5EF4-FFF2-40B4-BE49-F238E27FC236}">
                <a16:creationId xmlns:a16="http://schemas.microsoft.com/office/drawing/2014/main" id="{7D6B9E97-D810-CE1C-4189-A1039248D6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13786" y="246185"/>
            <a:ext cx="2133598" cy="410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2236718" y="4799709"/>
                <a:ext cx="2983316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𝑇𝐷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𝑗𝑡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ko-KR" altLang="en-US" dirty="0">
                  <a:solidFill>
                    <a:srgbClr val="9933FF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718" y="4799709"/>
                <a:ext cx="2983316" cy="708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/>
          <p:cNvSpPr/>
          <p:nvPr/>
        </p:nvSpPr>
        <p:spPr>
          <a:xfrm>
            <a:off x="2038934" y="6355597"/>
            <a:ext cx="7626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[6] </a:t>
            </a:r>
            <a:r>
              <a:rPr lang="en-US" altLang="ko-KR" sz="1100" dirty="0"/>
              <a:t>T. Rashid, M. </a:t>
            </a:r>
            <a:r>
              <a:rPr lang="en-US" altLang="ko-KR" sz="1100" dirty="0" err="1"/>
              <a:t>Samvelyan</a:t>
            </a:r>
            <a:r>
              <a:rPr lang="en-US" altLang="ko-KR" sz="1100" dirty="0"/>
              <a:t>, C. S. De Witt, G. Farquhar, J. </a:t>
            </a:r>
            <a:r>
              <a:rPr lang="en-US" altLang="ko-KR" sz="1100" dirty="0" err="1"/>
              <a:t>Foerster</a:t>
            </a:r>
            <a:r>
              <a:rPr lang="en-US" altLang="ko-KR" sz="1100" dirty="0"/>
              <a:t>, and S. </a:t>
            </a:r>
            <a:r>
              <a:rPr lang="en-US" altLang="ko-KR" sz="1100" dirty="0" err="1"/>
              <a:t>Whiteson</a:t>
            </a:r>
            <a:r>
              <a:rPr lang="en-US" altLang="ko-KR" sz="1100" dirty="0"/>
              <a:t>, "Monotonic value function </a:t>
            </a:r>
            <a:r>
              <a:rPr lang="en-US" altLang="ko-KR" sz="1100" dirty="0" err="1"/>
              <a:t>factorisation</a:t>
            </a:r>
            <a:r>
              <a:rPr lang="en-US" altLang="ko-KR" sz="1100" dirty="0"/>
              <a:t> for deep multi-agent reinforcement learning," </a:t>
            </a:r>
            <a:r>
              <a:rPr lang="en-US" altLang="ko-KR" sz="1100" i="1" dirty="0"/>
              <a:t>Journal of Machine Learning Research</a:t>
            </a:r>
            <a:r>
              <a:rPr lang="en-US" altLang="ko-KR" sz="1100" dirty="0"/>
              <a:t>, vol. 21, no. 178, pp. 1–51, 2020.</a:t>
            </a:r>
          </a:p>
        </p:txBody>
      </p:sp>
    </p:spTree>
    <p:extLst>
      <p:ext uri="{BB962C8B-B14F-4D97-AF65-F5344CB8AC3E}">
        <p14:creationId xmlns:p14="http://schemas.microsoft.com/office/powerpoint/2010/main" val="41507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379138" y="1929643"/>
            <a:ext cx="3569368" cy="2389749"/>
            <a:chOff x="8379138" y="1929643"/>
            <a:chExt cx="3569368" cy="2389749"/>
          </a:xfrm>
        </p:grpSpPr>
        <p:sp>
          <p:nvSpPr>
            <p:cNvPr id="9" name="Rectangle 8"/>
            <p:cNvSpPr/>
            <p:nvPr/>
          </p:nvSpPr>
          <p:spPr>
            <a:xfrm>
              <a:off x="8379138" y="1946190"/>
              <a:ext cx="3569368" cy="23732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434081" y="1929643"/>
              <a:ext cx="3359574" cy="2389749"/>
              <a:chOff x="3358" y="-38597"/>
              <a:chExt cx="3480368" cy="24756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2" name="Rectangle 221"/>
                  <p:cNvSpPr/>
                  <p:nvPr/>
                </p:nvSpPr>
                <p:spPr>
                  <a:xfrm>
                    <a:off x="2110996" y="943500"/>
                    <a:ext cx="386632" cy="33995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607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kumimoji="0" lang="ko-KR" altLang="en-US" sz="160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22" name="Rectangle 2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0996" y="943500"/>
                    <a:ext cx="386632" cy="33995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Rounded Rectangle 222"/>
                  <p:cNvSpPr/>
                  <p:nvPr/>
                </p:nvSpPr>
                <p:spPr>
                  <a:xfrm>
                    <a:off x="1077781" y="1842566"/>
                    <a:ext cx="843451" cy="150659"/>
                  </a:xfrm>
                  <a:prstGeom prst="roundRect">
                    <a:avLst/>
                  </a:prstGeom>
                  <a:solidFill>
                    <a:srgbClr val="5B9BD5">
                      <a:lumMod val="20000"/>
                      <a:lumOff val="80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904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oMath>
                      </m:oMathPara>
                    </a14:m>
                    <a:endParaRPr kumimoji="0" lang="ko-KR" altLang="en-US" sz="904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3" name="Rounded Rectangle 2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7781" y="1842566"/>
                    <a:ext cx="843451" cy="150659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 b="-26923"/>
                    </a:stretch>
                  </a:blip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4" name="Rounded Rectangle 223"/>
                  <p:cNvSpPr/>
                  <p:nvPr/>
                </p:nvSpPr>
                <p:spPr>
                  <a:xfrm>
                    <a:off x="2640275" y="1842566"/>
                    <a:ext cx="843451" cy="150659"/>
                  </a:xfrm>
                  <a:prstGeom prst="roundRect">
                    <a:avLst/>
                  </a:prstGeom>
                  <a:solidFill>
                    <a:srgbClr val="70AD47">
                      <a:lumMod val="20000"/>
                      <a:lumOff val="80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904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oMath>
                      </m:oMathPara>
                    </a14:m>
                    <a:endParaRPr kumimoji="0" lang="ko-KR" altLang="en-US" sz="904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4" name="Rounded Rectangle 2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0275" y="1842566"/>
                    <a:ext cx="843451" cy="150659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 b="-26923"/>
                    </a:stretch>
                  </a:blip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5" name="Straight Arrow Connector 224"/>
              <p:cNvCxnSpPr>
                <a:stCxn id="234" idx="3"/>
                <a:endCxn id="241" idx="2"/>
              </p:cNvCxnSpPr>
              <p:nvPr/>
            </p:nvCxnSpPr>
            <p:spPr>
              <a:xfrm flipV="1">
                <a:off x="1499502" y="1319628"/>
                <a:ext cx="0" cy="194195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26" name="Straight Arrow Connector 225"/>
              <p:cNvCxnSpPr>
                <a:stCxn id="229" idx="3"/>
                <a:endCxn id="242" idx="2"/>
              </p:cNvCxnSpPr>
              <p:nvPr/>
            </p:nvCxnSpPr>
            <p:spPr>
              <a:xfrm flipV="1">
                <a:off x="3061996" y="1319628"/>
                <a:ext cx="0" cy="194195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27" name="Rectangle 226"/>
              <p:cNvSpPr/>
              <p:nvPr/>
            </p:nvSpPr>
            <p:spPr>
              <a:xfrm rot="5400000" flipH="1" flipV="1">
                <a:off x="3278881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 rot="5400000" flipH="1" flipV="1">
                <a:off x="3134294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9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9" name="Rectangle 228"/>
              <p:cNvSpPr/>
              <p:nvPr/>
            </p:nvSpPr>
            <p:spPr>
              <a:xfrm rot="5400000" flipH="1" flipV="1">
                <a:off x="2989707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0" name="Rectangle 229"/>
              <p:cNvSpPr/>
              <p:nvPr/>
            </p:nvSpPr>
            <p:spPr>
              <a:xfrm rot="5400000" flipH="1" flipV="1">
                <a:off x="2845120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7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1" name="Rectangle 230"/>
              <p:cNvSpPr/>
              <p:nvPr/>
            </p:nvSpPr>
            <p:spPr>
              <a:xfrm rot="5400000" flipH="1" flipV="1">
                <a:off x="2700533" y="1513823"/>
                <a:ext cx="144587" cy="144587"/>
              </a:xfrm>
              <a:prstGeom prst="rect">
                <a:avLst/>
              </a:prstGeom>
              <a:solidFill>
                <a:srgbClr val="70AD47">
                  <a:alpha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>
              <a:xfrm rot="5400000" flipH="1" flipV="1">
                <a:off x="1716387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9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3" name="Rectangle 232"/>
              <p:cNvSpPr/>
              <p:nvPr/>
            </p:nvSpPr>
            <p:spPr>
              <a:xfrm rot="5400000" flipH="1" flipV="1">
                <a:off x="1571800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 rot="5400000" flipH="1" flipV="1">
                <a:off x="1427213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 rot="5400000" flipH="1" flipV="1">
                <a:off x="1282626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7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 rot="5400000" flipH="1" flipV="1">
                <a:off x="1138039" y="1513823"/>
                <a:ext cx="144587" cy="144587"/>
              </a:xfrm>
              <a:prstGeom prst="rect">
                <a:avLst/>
              </a:prstGeom>
              <a:solidFill>
                <a:srgbClr val="4472C4">
                  <a:alpha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7" name="Rectangle 236"/>
                  <p:cNvSpPr/>
                  <p:nvPr/>
                </p:nvSpPr>
                <p:spPr>
                  <a:xfrm>
                    <a:off x="756511" y="1408181"/>
                    <a:ext cx="464514" cy="3157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73B2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37" name="Rectangle 2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511" y="1408181"/>
                    <a:ext cx="464514" cy="3157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8" name="Rectangle 237"/>
                  <p:cNvSpPr/>
                  <p:nvPr/>
                </p:nvSpPr>
                <p:spPr>
                  <a:xfrm>
                    <a:off x="2282854" y="1408181"/>
                    <a:ext cx="474677" cy="3157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73B2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38" name="Rectangle 2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2854" y="1408181"/>
                    <a:ext cx="474677" cy="3157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9" name="Straight Arrow Connector 238"/>
              <p:cNvCxnSpPr/>
              <p:nvPr/>
            </p:nvCxnSpPr>
            <p:spPr>
              <a:xfrm flipV="1">
                <a:off x="3061996" y="727678"/>
                <a:ext cx="0" cy="594153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0" name="Straight Arrow Connector 239"/>
              <p:cNvCxnSpPr/>
              <p:nvPr/>
            </p:nvCxnSpPr>
            <p:spPr>
              <a:xfrm flipV="1">
                <a:off x="1499502" y="727678"/>
                <a:ext cx="0" cy="594153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41" name="Rounded Rectangle 240"/>
              <p:cNvSpPr/>
              <p:nvPr/>
            </p:nvSpPr>
            <p:spPr>
              <a:xfrm>
                <a:off x="1077781" y="1033189"/>
                <a:ext cx="843451" cy="286436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5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agent 1</a:t>
                </a:r>
                <a:endParaRPr kumimoji="0" lang="ko-KR" altLang="en-US" sz="1105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2" name="Rounded Rectangle 241"/>
              <p:cNvSpPr/>
              <p:nvPr/>
            </p:nvSpPr>
            <p:spPr>
              <a:xfrm>
                <a:off x="2640275" y="1033189"/>
                <a:ext cx="843451" cy="286436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5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agent N</a:t>
                </a:r>
                <a:endParaRPr kumimoji="0" lang="ko-KR" altLang="en-US" sz="1105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43" name="Straight Arrow Connector 242"/>
              <p:cNvCxnSpPr/>
              <p:nvPr/>
            </p:nvCxnSpPr>
            <p:spPr>
              <a:xfrm flipV="1">
                <a:off x="2280749" y="221584"/>
                <a:ext cx="232" cy="306447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4" name="Straight Arrow Connector 243"/>
              <p:cNvCxnSpPr>
                <a:stCxn id="248" idx="3"/>
                <a:endCxn id="223" idx="2"/>
              </p:cNvCxnSpPr>
              <p:nvPr/>
            </p:nvCxnSpPr>
            <p:spPr>
              <a:xfrm flipV="1">
                <a:off x="1499502" y="1993221"/>
                <a:ext cx="0" cy="2337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5" name="Straight Arrow Connector 244"/>
              <p:cNvCxnSpPr>
                <a:stCxn id="254" idx="3"/>
                <a:endCxn id="224" idx="2"/>
              </p:cNvCxnSpPr>
              <p:nvPr/>
            </p:nvCxnSpPr>
            <p:spPr>
              <a:xfrm flipV="1">
                <a:off x="3061975" y="1993221"/>
                <a:ext cx="25" cy="2337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46" name="Rectangle 245"/>
              <p:cNvSpPr/>
              <p:nvPr/>
            </p:nvSpPr>
            <p:spPr>
              <a:xfrm rot="5400000" flipH="1" flipV="1">
                <a:off x="1716387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9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7" name="Rectangle 246"/>
              <p:cNvSpPr/>
              <p:nvPr/>
            </p:nvSpPr>
            <p:spPr>
              <a:xfrm rot="5400000" flipH="1" flipV="1">
                <a:off x="1571800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8" name="Rectangle 247"/>
              <p:cNvSpPr/>
              <p:nvPr/>
            </p:nvSpPr>
            <p:spPr>
              <a:xfrm rot="5400000" flipH="1" flipV="1">
                <a:off x="1427213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8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 rot="5400000" flipH="1" flipV="1">
                <a:off x="1282626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7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>
              <a:xfrm rot="5400000" flipH="1" flipV="1">
                <a:off x="1138039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6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" name="Rectangle 250"/>
                  <p:cNvSpPr/>
                  <p:nvPr/>
                </p:nvSpPr>
                <p:spPr>
                  <a:xfrm>
                    <a:off x="735411" y="2102743"/>
                    <a:ext cx="464514" cy="3157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66E0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51" name="Rectangle 2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411" y="2102743"/>
                    <a:ext cx="464514" cy="3157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2" name="Rectangle 251"/>
              <p:cNvSpPr/>
              <p:nvPr/>
            </p:nvSpPr>
            <p:spPr>
              <a:xfrm rot="5400000" flipH="1" flipV="1">
                <a:off x="3278856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6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 rot="5400000" flipH="1" flipV="1">
                <a:off x="3134269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9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 rot="5400000" flipH="1" flipV="1">
                <a:off x="2989682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 rot="5400000" flipH="1" flipV="1">
                <a:off x="2845095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7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 rot="5400000" flipH="1" flipV="1">
                <a:off x="2700508" y="2227014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8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Rectangle 256"/>
                  <p:cNvSpPr/>
                  <p:nvPr/>
                </p:nvSpPr>
                <p:spPr>
                  <a:xfrm>
                    <a:off x="2115134" y="2097123"/>
                    <a:ext cx="386632" cy="33995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607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kumimoji="0" lang="ko-KR" altLang="en-US" sz="160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57" name="Rectangle 2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5134" y="2097123"/>
                    <a:ext cx="386632" cy="3399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Rectangle 257"/>
                  <p:cNvSpPr/>
                  <p:nvPr/>
                </p:nvSpPr>
                <p:spPr>
                  <a:xfrm>
                    <a:off x="2295633" y="2102743"/>
                    <a:ext cx="474677" cy="3157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66E0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58" name="Rectangle 2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5633" y="2102743"/>
                    <a:ext cx="474677" cy="3157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9" name="Straight Arrow Connector 258"/>
              <p:cNvCxnSpPr>
                <a:stCxn id="223" idx="0"/>
                <a:endCxn id="234" idx="1"/>
              </p:cNvCxnSpPr>
              <p:nvPr/>
            </p:nvCxnSpPr>
            <p:spPr>
              <a:xfrm flipV="1">
                <a:off x="1499502" y="1658407"/>
                <a:ext cx="0" cy="184156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/>
              </a:ln>
              <a:effectLst/>
            </p:spPr>
          </p:cxnSp>
          <p:cxnSp>
            <p:nvCxnSpPr>
              <p:cNvPr id="260" name="Straight Arrow Connector 259"/>
              <p:cNvCxnSpPr>
                <a:stCxn id="224" idx="0"/>
                <a:endCxn id="229" idx="1"/>
              </p:cNvCxnSpPr>
              <p:nvPr/>
            </p:nvCxnSpPr>
            <p:spPr>
              <a:xfrm flipV="1">
                <a:off x="3061996" y="1658407"/>
                <a:ext cx="0" cy="184156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1" name="Rounded Rectangle 260"/>
                  <p:cNvSpPr/>
                  <p:nvPr/>
                </p:nvSpPr>
                <p:spPr>
                  <a:xfrm>
                    <a:off x="3358" y="1842566"/>
                    <a:ext cx="843451" cy="150659"/>
                  </a:xfrm>
                  <a:prstGeom prst="roundRect">
                    <a:avLst/>
                  </a:prstGeom>
                  <a:solidFill>
                    <a:srgbClr val="ED7D31">
                      <a:lumMod val="20000"/>
                      <a:lumOff val="80000"/>
                    </a:srgbClr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904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oMath>
                      </m:oMathPara>
                    </a14:m>
                    <a:endParaRPr kumimoji="0" lang="ko-KR" altLang="en-US" sz="904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61" name="Rounded Rectangle 26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58" y="1842566"/>
                    <a:ext cx="843451" cy="150659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b="-26923"/>
                    </a:stretch>
                  </a:blip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2" name="Straight Arrow Connector 261"/>
              <p:cNvCxnSpPr>
                <a:stCxn id="265" idx="3"/>
                <a:endCxn id="261" idx="2"/>
              </p:cNvCxnSpPr>
              <p:nvPr/>
            </p:nvCxnSpPr>
            <p:spPr>
              <a:xfrm flipV="1">
                <a:off x="422588" y="1993221"/>
                <a:ext cx="2495" cy="228654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3" name="Elbow Connector 262"/>
              <p:cNvCxnSpPr>
                <a:stCxn id="267" idx="3"/>
                <a:endCxn id="272" idx="1"/>
              </p:cNvCxnSpPr>
              <p:nvPr/>
            </p:nvCxnSpPr>
            <p:spPr>
              <a:xfrm rot="5400000" flipH="1" flipV="1">
                <a:off x="283657" y="723804"/>
                <a:ext cx="936600" cy="651640"/>
              </a:xfrm>
              <a:prstGeom prst="bentConnector2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4" name="Straight Arrow Connector 263"/>
              <p:cNvCxnSpPr>
                <a:stCxn id="261" idx="0"/>
                <a:endCxn id="267" idx="1"/>
              </p:cNvCxnSpPr>
              <p:nvPr/>
            </p:nvCxnSpPr>
            <p:spPr>
              <a:xfrm flipV="1">
                <a:off x="425084" y="1662515"/>
                <a:ext cx="1057" cy="180051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/>
              </a:ln>
              <a:effectLst/>
            </p:spPr>
          </p:cxnSp>
          <p:sp>
            <p:nvSpPr>
              <p:cNvPr id="265" name="Rectangle 264"/>
              <p:cNvSpPr/>
              <p:nvPr/>
            </p:nvSpPr>
            <p:spPr>
              <a:xfrm rot="5400000" flipH="1" flipV="1">
                <a:off x="350295" y="2221879"/>
                <a:ext cx="144587" cy="144587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  <a:alpha val="8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Rectangle 265"/>
                  <p:cNvSpPr/>
                  <p:nvPr/>
                </p:nvSpPr>
                <p:spPr>
                  <a:xfrm>
                    <a:off x="69139" y="2161318"/>
                    <a:ext cx="344483" cy="2718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66E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66E0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66" name="Rectangle 2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39" y="2161318"/>
                    <a:ext cx="344483" cy="27181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7" name="Rectangle 266"/>
              <p:cNvSpPr/>
              <p:nvPr/>
            </p:nvSpPr>
            <p:spPr>
              <a:xfrm rot="5400000" flipH="1" flipV="1">
                <a:off x="353847" y="1517928"/>
                <a:ext cx="144587" cy="144587"/>
              </a:xfrm>
              <a:prstGeom prst="rect">
                <a:avLst/>
              </a:prstGeom>
              <a:solidFill>
                <a:srgbClr val="ED7D31">
                  <a:alpha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42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Rectangle 267"/>
                  <p:cNvSpPr/>
                  <p:nvPr/>
                </p:nvSpPr>
                <p:spPr>
                  <a:xfrm>
                    <a:off x="66849" y="1458876"/>
                    <a:ext cx="344483" cy="2718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ko-KR" sz="1105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A73B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A73B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73B2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68" name="Rectangle 2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49" y="1458876"/>
                    <a:ext cx="344483" cy="27181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925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Rectangle 268"/>
                  <p:cNvSpPr/>
                  <p:nvPr/>
                </p:nvSpPr>
                <p:spPr>
                  <a:xfrm>
                    <a:off x="2066289" y="-38597"/>
                    <a:ext cx="411678" cy="27634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69" name="Rectangle 2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6289" y="-38597"/>
                    <a:ext cx="411678" cy="27634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65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Rectangle 269"/>
                  <p:cNvSpPr/>
                  <p:nvPr/>
                </p:nvSpPr>
                <p:spPr>
                  <a:xfrm>
                    <a:off x="1191645" y="737543"/>
                    <a:ext cx="383674" cy="2718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70" name="Rectangle 2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1645" y="737543"/>
                    <a:ext cx="383674" cy="27181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232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1" name="Rectangle 270"/>
                  <p:cNvSpPr/>
                  <p:nvPr/>
                </p:nvSpPr>
                <p:spPr>
                  <a:xfrm>
                    <a:off x="2729072" y="737543"/>
                    <a:ext cx="397225" cy="2718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628768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en-US" altLang="ko-KR" sz="1105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4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71" name="Rectangle 27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9072" y="737543"/>
                    <a:ext cx="397225" cy="27181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232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2" name="Rounded Rectangle 271"/>
              <p:cNvSpPr/>
              <p:nvPr/>
            </p:nvSpPr>
            <p:spPr>
              <a:xfrm>
                <a:off x="1077781" y="437324"/>
                <a:ext cx="2405945" cy="288000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2876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5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Mixer</a:t>
                </a:r>
                <a:endParaRPr kumimoji="0" lang="ko-KR" altLang="en-US" sz="1105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CA0EE87-7DC6-4AAC-B35A-3CEC23A8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BA9E6-BF1C-4AC8-971A-2DBC3280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46874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2000" dirty="0" smtClean="0"/>
              <a:t>QMIX [6]: </a:t>
            </a:r>
            <a:r>
              <a:rPr lang="en-US" altLang="ko-KR" sz="2000" dirty="0" smtClean="0">
                <a:solidFill>
                  <a:srgbClr val="FF0000"/>
                </a:solidFill>
              </a:rPr>
              <a:t>individual agent networks </a:t>
            </a:r>
            <a:r>
              <a:rPr lang="en-US" altLang="ko-KR" sz="2000" dirty="0" smtClean="0"/>
              <a:t>+ mixer network</a:t>
            </a:r>
          </a:p>
          <a:p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>
                <a:solidFill>
                  <a:srgbClr val="FF0000"/>
                </a:solidFill>
              </a:rPr>
              <a:t>individual agent networks</a:t>
            </a:r>
          </a:p>
          <a:p>
            <a:r>
              <a:rPr lang="en-US" altLang="ko-KR" sz="2000" dirty="0" smtClean="0">
                <a:solidFill>
                  <a:srgbClr val="FF0000"/>
                </a:solidFill>
              </a:rPr>
              <a:t>input: observation, output: Q-values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2000" dirty="0" smtClean="0"/>
              <a:t>mixer network</a:t>
            </a:r>
          </a:p>
          <a:p>
            <a:r>
              <a:rPr lang="en-US" altLang="ko-KR" sz="2000" dirty="0" smtClean="0"/>
              <a:t>combines Q-values to predict team rewards</a:t>
            </a:r>
            <a:endParaRPr lang="en-US" altLang="ko-KR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0F40E-23F4-49BB-B651-B710961B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8 / 15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1F2BE-547A-41AC-8A43-824B8B2F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2024-10-30</a:t>
            </a:r>
            <a:endParaRPr lang="ko-KR" altLang="en-US"/>
          </a:p>
        </p:txBody>
      </p:sp>
      <p:pic>
        <p:nvPicPr>
          <p:cNvPr id="8" name="Picture 6" descr="ICCAS 202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235" y="244643"/>
            <a:ext cx="1668776" cy="878304"/>
          </a:xfrm>
          <a:prstGeom prst="rect">
            <a:avLst/>
          </a:prstGeom>
          <a:solidFill>
            <a:srgbClr val="1C338A"/>
          </a:solidFill>
        </p:spPr>
      </p:pic>
      <p:sp>
        <p:nvSpPr>
          <p:cNvPr id="121" name="TextBox 120"/>
          <p:cNvSpPr txBox="1"/>
          <p:nvPr/>
        </p:nvSpPr>
        <p:spPr>
          <a:xfrm>
            <a:off x="9422208" y="4377237"/>
            <a:ext cx="1483228" cy="2769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en-US" altLang="ko-KR" sz="1200" dirty="0"/>
              <a:t>The MANR framework</a:t>
            </a:r>
            <a:endParaRPr lang="ko-KR" altLang="en-US" sz="1200" dirty="0"/>
          </a:p>
        </p:txBody>
      </p:sp>
      <p:pic>
        <p:nvPicPr>
          <p:cNvPr id="10" name="그림 9" descr="img_ci.png (468×90)">
            <a:extLst>
              <a:ext uri="{FF2B5EF4-FFF2-40B4-BE49-F238E27FC236}">
                <a16:creationId xmlns:a16="http://schemas.microsoft.com/office/drawing/2014/main" id="{7D6B9E97-D810-CE1C-4189-A1039248D6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13786" y="246185"/>
            <a:ext cx="2133598" cy="410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2236718" y="4799709"/>
                <a:ext cx="2983316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𝑇𝐷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𝑗𝑡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ko-KR" altLang="en-US" dirty="0">
                  <a:solidFill>
                    <a:srgbClr val="9933FF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718" y="4799709"/>
                <a:ext cx="2983316" cy="708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2038934" y="6355597"/>
            <a:ext cx="7626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[</a:t>
            </a:r>
            <a:r>
              <a:rPr lang="en-US" altLang="ko-KR" sz="1100" dirty="0"/>
              <a:t>6</a:t>
            </a:r>
            <a:r>
              <a:rPr lang="en-US" altLang="ko-KR" sz="1100" dirty="0" smtClean="0"/>
              <a:t>] </a:t>
            </a:r>
            <a:r>
              <a:rPr lang="en-US" altLang="ko-KR" sz="1100" dirty="0"/>
              <a:t>T. Rashid, M. </a:t>
            </a:r>
            <a:r>
              <a:rPr lang="en-US" altLang="ko-KR" sz="1100" dirty="0" err="1"/>
              <a:t>Samvelyan</a:t>
            </a:r>
            <a:r>
              <a:rPr lang="en-US" altLang="ko-KR" sz="1100" dirty="0"/>
              <a:t>, C. S. De Witt, G. Farquhar, J. </a:t>
            </a:r>
            <a:r>
              <a:rPr lang="en-US" altLang="ko-KR" sz="1100" dirty="0" err="1"/>
              <a:t>Foerster</a:t>
            </a:r>
            <a:r>
              <a:rPr lang="en-US" altLang="ko-KR" sz="1100" dirty="0"/>
              <a:t>, and S. </a:t>
            </a:r>
            <a:r>
              <a:rPr lang="en-US" altLang="ko-KR" sz="1100" dirty="0" err="1"/>
              <a:t>Whiteson</a:t>
            </a:r>
            <a:r>
              <a:rPr lang="en-US" altLang="ko-KR" sz="1100" dirty="0"/>
              <a:t>, "Monotonic value function </a:t>
            </a:r>
            <a:r>
              <a:rPr lang="en-US" altLang="ko-KR" sz="1100" dirty="0" err="1"/>
              <a:t>factorisation</a:t>
            </a:r>
            <a:r>
              <a:rPr lang="en-US" altLang="ko-KR" sz="1100" dirty="0"/>
              <a:t> for deep multi-agent reinforcement learning," </a:t>
            </a:r>
            <a:r>
              <a:rPr lang="en-US" altLang="ko-KR" sz="1100" i="1" dirty="0"/>
              <a:t>Journal of Machine Learning Research</a:t>
            </a:r>
            <a:r>
              <a:rPr lang="en-US" altLang="ko-KR" sz="1100" dirty="0"/>
              <a:t>, vol. 21, no. 178, pp. 1–51, 2020.</a:t>
            </a:r>
          </a:p>
        </p:txBody>
      </p:sp>
    </p:spTree>
    <p:extLst>
      <p:ext uri="{BB962C8B-B14F-4D97-AF65-F5344CB8AC3E}">
        <p14:creationId xmlns:p14="http://schemas.microsoft.com/office/powerpoint/2010/main" val="205986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5448</TotalTime>
  <Words>2938</Words>
  <Application>Microsoft Office PowerPoint</Application>
  <PresentationFormat>Widescreen</PresentationFormat>
  <Paragraphs>466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맑은 고딕</vt:lpstr>
      <vt:lpstr>Arial</vt:lpstr>
      <vt:lpstr>Calibri</vt:lpstr>
      <vt:lpstr>Calibri Light</vt:lpstr>
      <vt:lpstr>Cambria Math</vt:lpstr>
      <vt:lpstr>Office Theme</vt:lpstr>
      <vt:lpstr>Multi-Agent Network Randomization for Robust Knowledge Transfer in Deep Multi-Agent Reinforcement Learning</vt:lpstr>
      <vt:lpstr>Multi-Agent Reinforcement Learning</vt:lpstr>
      <vt:lpstr>Sample Efficiency in Multi-Agent RL</vt:lpstr>
      <vt:lpstr>Transfer Learning</vt:lpstr>
      <vt:lpstr>Transfer Learning Examples</vt:lpstr>
      <vt:lpstr>Motivation</vt:lpstr>
      <vt:lpstr>Method</vt:lpstr>
      <vt:lpstr>Method</vt:lpstr>
      <vt:lpstr>Method</vt:lpstr>
      <vt:lpstr>Method</vt:lpstr>
      <vt:lpstr>Method</vt:lpstr>
      <vt:lpstr>Method (Cont’)</vt:lpstr>
      <vt:lpstr>Experimental Setup</vt:lpstr>
      <vt:lpstr>Result: Performance</vt:lpstr>
      <vt:lpstr>Robustness Definition</vt:lpstr>
      <vt:lpstr>Result: Robustness and Entropy</vt:lpstr>
      <vt:lpstr>Result: t-SNE and PCA</vt:lpstr>
      <vt:lpstr>Conclusion</vt:lpstr>
      <vt:lpstr>Conclusion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QMIX: Monotonic Value Function Factorisation for Deep Multi-Agent Reinforcement Learning</dc:title>
  <dc:creator>user</dc:creator>
  <cp:lastModifiedBy>Dohyun Kim</cp:lastModifiedBy>
  <cp:revision>2048</cp:revision>
  <dcterms:created xsi:type="dcterms:W3CDTF">2023-08-08T08:16:33Z</dcterms:created>
  <dcterms:modified xsi:type="dcterms:W3CDTF">2024-10-29T14:14:59Z</dcterms:modified>
</cp:coreProperties>
</file>